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79" r:id="rId3"/>
    <p:sldId id="270" r:id="rId4"/>
    <p:sldId id="259" r:id="rId5"/>
    <p:sldId id="275" r:id="rId6"/>
    <p:sldId id="278" r:id="rId7"/>
    <p:sldId id="273" r:id="rId8"/>
    <p:sldId id="272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pos="384" userDrawn="1">
          <p15:clr>
            <a:srgbClr val="A4A3A4"/>
          </p15:clr>
        </p15:guide>
        <p15:guide id="5" orient="horz" pos="384" userDrawn="1">
          <p15:clr>
            <a:srgbClr val="A4A3A4"/>
          </p15:clr>
        </p15:guide>
        <p15:guide id="6" orient="horz" pos="39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A0A5"/>
    <a:srgbClr val="F4D75C"/>
    <a:srgbClr val="3C4856"/>
    <a:srgbClr val="37577C"/>
    <a:srgbClr val="61BCBC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4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850" y="216"/>
      </p:cViewPr>
      <p:guideLst>
        <p:guide orient="horz" pos="2160"/>
        <p:guide pos="3840"/>
        <p:guide pos="7296"/>
        <p:guide pos="384"/>
        <p:guide orient="horz" pos="384"/>
        <p:guide orient="horz" pos="39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ACFF5-C841-4250-848F-CDBF150B39B0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04D6F-FD52-48DB-906D-C23E716C8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8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by unsplash.com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A04D6F-FD52-48DB-906D-C23E716C8B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1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A04D6F-FD52-48DB-906D-C23E716C8BD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681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Photo by unsplash.com</a:t>
            </a:r>
            <a:endParaRPr lang="en-ID" dirty="0"/>
          </a:p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A04D6F-FD52-48DB-906D-C23E716C8B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413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7A537-2BC2-4CF8-82F5-2D69EBE333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A56CE4-22CF-450A-9BC5-B2AD20C05E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D4140-FA92-49B7-8D25-FA45ED222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DDA4-81B7-4A37-B962-BC180BC63053}" type="datetime1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D3FA7-A1FE-402F-9CEE-66357C005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546D7-51A1-4B12-811C-13B1238DF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1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4C651-4AAF-467B-BAFD-280D1545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F82EFF-EBA5-46FA-A2A2-7D194FAE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70117-99FA-4D9F-8315-BE09E827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C3E8-4D68-48B5-8D1F-47C9AE6D29F4}" type="datetime1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4F764-2046-446C-A060-32A0D948D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84F326-B98D-49B9-BCE1-AE93EC88C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2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3A282A-B820-421A-A073-9BF58ADF1F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69F05D-B799-4C2B-8638-55431D0F08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C8652-33EC-4193-8674-1732CC5C4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B87-608F-45D3-8556-7001F81EE871}" type="datetime1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81BB1-521D-42E3-9521-193C8493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A2F7E-4875-49D2-BC9F-4DF876DCC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9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96332-B245-4475-BD6F-ABF177B38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985ED-173A-4BCC-A440-B17DF40A8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50188-9709-46BB-BBE0-0C363CC2F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D3AE-5F02-40DB-8A32-39D359A2C712}" type="datetime1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59161-0A36-4E98-9227-895C8B7E9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27800-CD77-4E8E-AAA1-8A1803125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4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2964A-F6D3-4E5E-8B56-D6C858853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E065E-07ED-47DF-B97C-81E9A38156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262AA-C769-4503-A3CE-9C302D20C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7A75-F9B0-4BAD-904F-66C18EAEC7CF}" type="datetime1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49D54-8F3E-4E6E-937D-BF4D529E7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82EDB-F5B4-4654-9E8A-BA31E3BCD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901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29111-C1A1-4462-B8E0-A0BA27327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8DCD5-24E3-448A-B799-ABEC08ABA5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568B82-3AD4-4345-9AE2-54D254916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B6F978-8D3B-4D81-A805-1E105A18A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F81-5B99-4800-AB26-9EAD8E9DDF10}" type="datetime1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D2BABB-8812-406C-8E5A-53C471CA3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B46862-755D-4277-84C3-47B5E2705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309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15017-877F-4810-9F58-99D0E0E20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98739E-ECE0-4B3B-A109-079679203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D1FD32-A525-4C44-A25C-E1E86700B7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813B37-5C5A-4452-9EC6-19E779C721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8EB923-CABF-489E-8A46-CC7B1848F9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A17EE1-1390-474A-A1D5-73CC0D3CE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8D23-B554-4807-B368-39934FF8ACBF}" type="datetime1">
              <a:rPr lang="en-US" smtClean="0"/>
              <a:t>3/29/2021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21957B-E191-471A-91C2-401077338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0D08A5-7D52-4E43-B9BB-C2DA49E93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85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13EBD-0F48-4217-8FB5-F4EF6CDCE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FDB6EB-1D66-473F-8F83-19E00C99A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ADDD0-361A-41F5-9542-0113519C8600}" type="datetime1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A2CB87-096F-498D-B68F-F05BC14A9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A8C6CD-21E5-4644-8F2F-BC52911F0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F3CDD9-E7EA-4042-A67E-F435745ED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4632-6A5D-4B63-820C-8D6715CE3828}" type="datetime1">
              <a:rPr lang="en-US" smtClean="0"/>
              <a:t>3/29/2021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39B175-7290-4B5F-9B02-E3771B5E2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56205-FF5E-4D5D-9E4C-E69F93C9E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2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E4E8E-84CE-4BB9-A538-AC6AFD8BA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16352-DD11-4BCA-B9FA-04BB5E026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0A91AA-A47E-43D3-BC73-ABC1C50E17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DC796A-5E1A-4C1A-993D-A8F9A6515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BB11-AB03-4690-976A-477565667C49}" type="datetime1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CFF24-4B1B-4849-9DF3-FC42F6E91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97123F-99A3-430C-BDDE-3CA55450D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61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77D63-2C32-4B4E-AE65-6F35E9B00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4AF156-5C9F-483A-8E9B-479EFDE43F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B8298C-B1D8-4365-AD93-A5DB3B520D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08EF26-183D-4FB3-B449-3C626BDAF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536F-9866-47E8-8D38-56033E1FF031}" type="datetime1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1863FE-1BBF-4D77-95FE-112231DBB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4D9945-139A-4978-B6CB-9D016B3EC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22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F13ABE-FBB7-4620-A848-F29210644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66D3A4-8FE1-4628-A1D4-EFC597A36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218E8-039A-4595-B147-F76F1423AA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63BC2-8619-4B67-9664-395942F86E87}" type="datetime1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EEB2C-74A2-4F10-8CF3-B5BD43BA46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48E73-E7B1-4613-9B9E-62123859C6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2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akesilentfilm.com/how-to-enter-europe-montenegro.html#soundtracks" TargetMode="Externa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makesilentfilm.com/how-to-ente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elena.fustic@forum-mne.com" TargetMode="External"/><Relationship Id="rId2" Type="http://schemas.openxmlformats.org/officeDocument/2006/relationships/hyperlink" Target="https://makesilentfilm.com/past-winners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orum-mn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93ED78-DD24-41FC-9354-4A2A9ED45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C7516C-9C6E-498F-8686-838CD3D913B2}"/>
              </a:ext>
            </a:extLst>
          </p:cNvPr>
          <p:cNvSpPr/>
          <p:nvPr/>
        </p:nvSpPr>
        <p:spPr>
          <a:xfrm>
            <a:off x="-9981" y="-2095500"/>
            <a:ext cx="12201982" cy="7178149"/>
          </a:xfrm>
          <a:prstGeom prst="rect">
            <a:avLst/>
          </a:prstGeom>
          <a:solidFill>
            <a:srgbClr val="C00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9472A1-1CCD-4404-9D33-8DDA5A15A55E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8BE849D-E27C-4166-B546-FED829505B95}"/>
              </a:ext>
            </a:extLst>
          </p:cNvPr>
          <p:cNvGrpSpPr/>
          <p:nvPr/>
        </p:nvGrpSpPr>
        <p:grpSpPr>
          <a:xfrm>
            <a:off x="895353" y="2261549"/>
            <a:ext cx="10401295" cy="1661993"/>
            <a:chOff x="609600" y="2261549"/>
            <a:chExt cx="10401295" cy="166199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CA461B-A88B-4917-A002-B3E1215F3129}"/>
                </a:ext>
              </a:extLst>
            </p:cNvPr>
            <p:cNvSpPr/>
            <p:nvPr/>
          </p:nvSpPr>
          <p:spPr>
            <a:xfrm>
              <a:off x="609600" y="2261549"/>
              <a:ext cx="6540495" cy="1661993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lvl="0" algn="r" defTabSz="457200">
                <a:defRPr/>
              </a:pPr>
              <a:r>
                <a:rPr lang="en-US" sz="5400" b="1" dirty="0">
                  <a:solidFill>
                    <a:schemeClr val="bg1"/>
                  </a:solidFill>
                </a:rPr>
                <a:t>INFORMATIVNA SESIJA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F5BC658-9A9A-402F-9AD6-1B3E16A9E82D}"/>
                </a:ext>
              </a:extLst>
            </p:cNvPr>
            <p:cNvCxnSpPr>
              <a:cxnSpLocks/>
            </p:cNvCxnSpPr>
            <p:nvPr/>
          </p:nvCxnSpPr>
          <p:spPr>
            <a:xfrm>
              <a:off x="7594595" y="2455588"/>
              <a:ext cx="0" cy="127391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27110B6-2CBC-4E0D-8656-E0087DBC5BE7}"/>
                </a:ext>
              </a:extLst>
            </p:cNvPr>
            <p:cNvGrpSpPr/>
            <p:nvPr/>
          </p:nvGrpSpPr>
          <p:grpSpPr>
            <a:xfrm>
              <a:off x="8039095" y="2436699"/>
              <a:ext cx="2971800" cy="1486721"/>
              <a:chOff x="8115295" y="2436699"/>
              <a:chExt cx="2971800" cy="1486721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7EF019A-7E11-4FDB-AC66-00D00EF394C0}"/>
                  </a:ext>
                </a:extLst>
              </p:cNvPr>
              <p:cNvSpPr/>
              <p:nvPr/>
            </p:nvSpPr>
            <p:spPr>
              <a:xfrm>
                <a:off x="8115295" y="2436699"/>
                <a:ext cx="2971800" cy="553998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defTabSz="457200">
                  <a:defRPr/>
                </a:pPr>
                <a:r>
                  <a:rPr lang="en-US" dirty="0">
                    <a:solidFill>
                      <a:schemeClr val="bg1"/>
                    </a:solidFill>
                  </a:rPr>
                  <a:t>ME</a:t>
                </a:r>
                <a:r>
                  <a:rPr lang="sr-Latn-ME" dirty="0">
                    <a:solidFill>
                      <a:schemeClr val="bg1"/>
                    </a:solidFill>
                  </a:rPr>
                  <a:t>ĐUNARODNI FESTIVAL NIJEMOG FILMA ZA MLADE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273E2D6-ADE9-4D15-80C5-83041C790279}"/>
                  </a:ext>
                </a:extLst>
              </p:cNvPr>
              <p:cNvSpPr/>
              <p:nvPr/>
            </p:nvSpPr>
            <p:spPr>
              <a:xfrm>
                <a:off x="8115295" y="3615643"/>
                <a:ext cx="2819399" cy="307777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defTabSz="457200">
                  <a:defRPr/>
                </a:pPr>
                <a:r>
                  <a:rPr lang="sr-Latn-ME" sz="2000" b="1" dirty="0">
                    <a:solidFill>
                      <a:schemeClr val="bg1"/>
                    </a:solidFill>
                  </a:rPr>
                  <a:t>29</a:t>
                </a:r>
                <a:r>
                  <a:rPr lang="en-US" sz="2000" b="1" dirty="0">
                    <a:solidFill>
                      <a:schemeClr val="bg1"/>
                    </a:solidFill>
                  </a:rPr>
                  <a:t>. m</a:t>
                </a:r>
                <a:r>
                  <a:rPr lang="sr-Latn-ME" sz="2000" b="1" dirty="0">
                    <a:solidFill>
                      <a:schemeClr val="bg1"/>
                    </a:solidFill>
                  </a:rPr>
                  <a:t>art</a:t>
                </a:r>
                <a:r>
                  <a:rPr lang="en-US" sz="2000" b="1" dirty="0">
                    <a:solidFill>
                      <a:schemeClr val="bg1"/>
                    </a:solidFill>
                  </a:rPr>
                  <a:t>, 202</a:t>
                </a:r>
                <a:r>
                  <a:rPr lang="sr-Latn-ME" sz="2000" b="1" dirty="0">
                    <a:solidFill>
                      <a:schemeClr val="bg1"/>
                    </a:solidFill>
                  </a:rPr>
                  <a:t>1</a:t>
                </a:r>
                <a:r>
                  <a:rPr lang="en-US" sz="2000" b="1" dirty="0">
                    <a:solidFill>
                      <a:schemeClr val="bg1"/>
                    </a:solidFill>
                  </a:rPr>
                  <a:t>.</a:t>
                </a:r>
              </a:p>
            </p:txBody>
          </p:sp>
        </p:grpSp>
      </p:grpSp>
      <p:sp>
        <p:nvSpPr>
          <p:cNvPr id="9" name="Minus 8"/>
          <p:cNvSpPr/>
          <p:nvPr/>
        </p:nvSpPr>
        <p:spPr>
          <a:xfrm>
            <a:off x="-9981" y="-2386463"/>
            <a:ext cx="12534901" cy="6155994"/>
          </a:xfrm>
          <a:prstGeom prst="mathMin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C:\Users\ForumMNE\Desktop\Forum MNE logo.jpg">
            <a:extLst>
              <a:ext uri="{FF2B5EF4-FFF2-40B4-BE49-F238E27FC236}">
                <a16:creationId xmlns:a16="http://schemas.microsoft.com/office/drawing/2014/main" id="{7D1AEB54-AA3E-42EA-892D-BCE7967FA0A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729" y="199766"/>
            <a:ext cx="1237615" cy="807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C:\Users\ForumMNE\Desktop\PROJEKTI 2020\US Embassy\US, finalna dokumentacija\brendung i vazna dokumenta 2020\US-Flag.png">
            <a:extLst>
              <a:ext uri="{FF2B5EF4-FFF2-40B4-BE49-F238E27FC236}">
                <a16:creationId xmlns:a16="http://schemas.microsoft.com/office/drawing/2014/main" id="{FDF9481D-B4F8-4D35-9A9F-B738311A552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48" y="312568"/>
            <a:ext cx="1301115" cy="684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C:\Users\ForumMNE\Desktop\PROJEKTI 2020\US Embassy\US, finalna dokumentacija\brendung i vazna dokumenta 2020\use-podgorica-seal.png">
            <a:extLst>
              <a:ext uri="{FF2B5EF4-FFF2-40B4-BE49-F238E27FC236}">
                <a16:creationId xmlns:a16="http://schemas.microsoft.com/office/drawing/2014/main" id="{3F34225B-316A-4B93-9A3A-4EA1C5C7149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48" y="273198"/>
            <a:ext cx="723900" cy="72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074846-76B8-4682-896B-84F67D2199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265" y="94375"/>
            <a:ext cx="2123232" cy="119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237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0DC66-BBB6-4DD6-9395-26ACE3A61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118" y="1464906"/>
            <a:ext cx="3932237" cy="1600200"/>
          </a:xfrm>
        </p:spPr>
        <p:txBody>
          <a:bodyPr/>
          <a:lstStyle/>
          <a:p>
            <a:r>
              <a:rPr lang="en-US" dirty="0"/>
              <a:t>2010. </a:t>
            </a:r>
            <a:r>
              <a:rPr lang="en-US" dirty="0" err="1"/>
              <a:t>godin</a:t>
            </a:r>
            <a:r>
              <a:rPr lang="sr-Latn-ME" dirty="0"/>
              <a:t>a</a:t>
            </a:r>
            <a:r>
              <a:rPr lang="en-US" dirty="0"/>
              <a:t> Portland, SAD 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6FB9065-13C8-453D-9143-57C1F20C11E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" r="1069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773471-1B0D-4228-ACC8-DCBF712D5A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7118" y="3429000"/>
            <a:ext cx="4034907" cy="243998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Međunarodni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omladinski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festival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nijemog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filma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International Youth Silent Film Festival – IYSFF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) je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besplatno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neprofitno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takmičenje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mladih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do 20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godina</a:t>
            </a:r>
            <a:r>
              <a:rPr lang="sr-Latn-ME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Austrij</a:t>
            </a:r>
            <a:r>
              <a:rPr lang="sr-Latn-ME" dirty="0"/>
              <a:t>a</a:t>
            </a:r>
            <a:r>
              <a:rPr lang="en-US" dirty="0"/>
              <a:t>, </a:t>
            </a:r>
            <a:r>
              <a:rPr lang="en-US" dirty="0" err="1"/>
              <a:t>Novog</a:t>
            </a:r>
            <a:r>
              <a:rPr lang="en-US" dirty="0"/>
              <a:t> </a:t>
            </a:r>
            <a:r>
              <a:rPr lang="en-US" dirty="0" err="1"/>
              <a:t>Zelanda</a:t>
            </a:r>
            <a:r>
              <a:rPr lang="en-US" dirty="0"/>
              <a:t>, SAD-a, </a:t>
            </a:r>
            <a:r>
              <a:rPr lang="en-US" dirty="0" err="1"/>
              <a:t>zemalj</a:t>
            </a:r>
            <a:r>
              <a:rPr lang="sr-Latn-ME" dirty="0"/>
              <a:t>e</a:t>
            </a:r>
            <a:r>
              <a:rPr lang="en-US" dirty="0"/>
              <a:t> </a:t>
            </a:r>
            <a:r>
              <a:rPr lang="en-US" dirty="0" err="1"/>
              <a:t>Bliskog</a:t>
            </a:r>
            <a:r>
              <a:rPr lang="en-US" dirty="0"/>
              <a:t> </a:t>
            </a:r>
            <a:r>
              <a:rPr lang="en-US" dirty="0" err="1"/>
              <a:t>istoka</a:t>
            </a:r>
            <a:r>
              <a:rPr lang="en-US" dirty="0"/>
              <a:t> i </a:t>
            </a:r>
            <a:r>
              <a:rPr lang="en-US" dirty="0" err="1"/>
              <a:t>Mađarsk</a:t>
            </a:r>
            <a:r>
              <a:rPr lang="sr-Latn-ME" dirty="0"/>
              <a:t>a i Crna Gora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60D2F7-D5B8-4EBB-80A5-EA06A2848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87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108">
            <a:extLst>
              <a:ext uri="{FF2B5EF4-FFF2-40B4-BE49-F238E27FC236}">
                <a16:creationId xmlns:a16="http://schemas.microsoft.com/office/drawing/2014/main" id="{2836950E-EAFF-4381-8325-33556974D5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80" t="19430" r="786" b="6893"/>
          <a:stretch/>
        </p:blipFill>
        <p:spPr>
          <a:xfrm>
            <a:off x="3686628" y="3839028"/>
            <a:ext cx="4818744" cy="2409372"/>
          </a:xfrm>
          <a:custGeom>
            <a:avLst/>
            <a:gdLst>
              <a:gd name="connsiteX0" fmla="*/ 2409372 w 4818744"/>
              <a:gd name="connsiteY0" fmla="*/ 0 h 2409372"/>
              <a:gd name="connsiteX1" fmla="*/ 4818744 w 4818744"/>
              <a:gd name="connsiteY1" fmla="*/ 2409372 h 2409372"/>
              <a:gd name="connsiteX2" fmla="*/ 0 w 4818744"/>
              <a:gd name="connsiteY2" fmla="*/ 2409372 h 2409372"/>
              <a:gd name="connsiteX3" fmla="*/ 2409372 w 4818744"/>
              <a:gd name="connsiteY3" fmla="*/ 0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744" h="2409372">
                <a:moveTo>
                  <a:pt x="2409372" y="0"/>
                </a:moveTo>
                <a:cubicBezTo>
                  <a:pt x="3740031" y="0"/>
                  <a:pt x="4818744" y="1078713"/>
                  <a:pt x="4818744" y="2409372"/>
                </a:cubicBezTo>
                <a:lnTo>
                  <a:pt x="0" y="2409372"/>
                </a:lnTo>
                <a:cubicBezTo>
                  <a:pt x="0" y="1078713"/>
                  <a:pt x="1078713" y="0"/>
                  <a:pt x="2409372" y="0"/>
                </a:cubicBezTo>
                <a:close/>
              </a:path>
            </a:pathLst>
          </a:cu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3443797-38DE-4F87-8DC8-520A72D53796}"/>
              </a:ext>
            </a:extLst>
          </p:cNvPr>
          <p:cNvSpPr/>
          <p:nvPr/>
        </p:nvSpPr>
        <p:spPr>
          <a:xfrm>
            <a:off x="3686627" y="3839028"/>
            <a:ext cx="4818744" cy="2409372"/>
          </a:xfrm>
          <a:custGeom>
            <a:avLst/>
            <a:gdLst>
              <a:gd name="connsiteX0" fmla="*/ 2409372 w 4818744"/>
              <a:gd name="connsiteY0" fmla="*/ 0 h 2409372"/>
              <a:gd name="connsiteX1" fmla="*/ 4818744 w 4818744"/>
              <a:gd name="connsiteY1" fmla="*/ 2409372 h 2409372"/>
              <a:gd name="connsiteX2" fmla="*/ 0 w 4818744"/>
              <a:gd name="connsiteY2" fmla="*/ 2409372 h 2409372"/>
              <a:gd name="connsiteX3" fmla="*/ 2409372 w 4818744"/>
              <a:gd name="connsiteY3" fmla="*/ 0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744" h="2409372">
                <a:moveTo>
                  <a:pt x="2409372" y="0"/>
                </a:moveTo>
                <a:cubicBezTo>
                  <a:pt x="3740031" y="0"/>
                  <a:pt x="4818744" y="1078713"/>
                  <a:pt x="4818744" y="2409372"/>
                </a:cubicBezTo>
                <a:lnTo>
                  <a:pt x="0" y="2409372"/>
                </a:lnTo>
                <a:cubicBezTo>
                  <a:pt x="0" y="1078713"/>
                  <a:pt x="1078713" y="0"/>
                  <a:pt x="2409372" y="0"/>
                </a:cubicBezTo>
                <a:close/>
              </a:path>
            </a:pathLst>
          </a:custGeom>
          <a:gradFill>
            <a:gsLst>
              <a:gs pos="47000">
                <a:schemeClr val="bg1">
                  <a:alpha val="8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0EA515-CB0D-46B1-A750-BD67FB043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6DB9C1-2581-4B60-919C-6F63C1E26CC8}"/>
              </a:ext>
            </a:extLst>
          </p:cNvPr>
          <p:cNvSpPr/>
          <p:nvPr/>
        </p:nvSpPr>
        <p:spPr>
          <a:xfrm>
            <a:off x="579021" y="1214967"/>
            <a:ext cx="10985624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sr-Latn-ME" sz="3200" b="1" dirty="0">
                <a:solidFill>
                  <a:prstClr val="black"/>
                </a:solidFill>
              </a:rPr>
              <a:t>Pravila festivala za Crnu Goru? </a:t>
            </a:r>
            <a:endParaRPr lang="en-US" sz="3200" b="1" dirty="0">
              <a:solidFill>
                <a:prstClr val="black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CA6476-1D54-4122-AA60-E2FDE4A8DA87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 8">
            <a:extLst>
              <a:ext uri="{FF2B5EF4-FFF2-40B4-BE49-F238E27FC236}">
                <a16:creationId xmlns:a16="http://schemas.microsoft.com/office/drawing/2014/main" id="{824AA747-D012-4C3F-9792-9E7CC9B76AB9}"/>
              </a:ext>
            </a:extLst>
          </p:cNvPr>
          <p:cNvSpPr/>
          <p:nvPr/>
        </p:nvSpPr>
        <p:spPr>
          <a:xfrm rot="16200000">
            <a:off x="2967987" y="3120387"/>
            <a:ext cx="6256026" cy="6256026"/>
          </a:xfrm>
          <a:prstGeom prst="arc">
            <a:avLst>
              <a:gd name="adj1" fmla="val 16200000"/>
              <a:gd name="adj2" fmla="val 5386606"/>
            </a:avLst>
          </a:prstGeom>
          <a:ln w="127000" cap="flat">
            <a:solidFill>
              <a:schemeClr val="bg1">
                <a:lumMod val="8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4DCCAB6-F9A0-453F-AE93-56CA8597B21D}"/>
              </a:ext>
            </a:extLst>
          </p:cNvPr>
          <p:cNvSpPr/>
          <p:nvPr/>
        </p:nvSpPr>
        <p:spPr>
          <a:xfrm>
            <a:off x="5746810" y="2771197"/>
            <a:ext cx="698378" cy="698378"/>
          </a:xfrm>
          <a:prstGeom prst="ellipse">
            <a:avLst/>
          </a:prstGeom>
          <a:solidFill>
            <a:schemeClr val="accent2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0D5AC2E-D6BE-4E64-AFD3-87BC69BA0FF3}"/>
              </a:ext>
            </a:extLst>
          </p:cNvPr>
          <p:cNvSpPr/>
          <p:nvPr/>
        </p:nvSpPr>
        <p:spPr>
          <a:xfrm>
            <a:off x="3816167" y="3435815"/>
            <a:ext cx="698378" cy="698378"/>
          </a:xfrm>
          <a:prstGeom prst="ellipse">
            <a:avLst/>
          </a:prstGeom>
          <a:solidFill>
            <a:srgbClr val="FF0000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B1C6E55-D931-46A4-8E8E-5E8A95F27318}"/>
              </a:ext>
            </a:extLst>
          </p:cNvPr>
          <p:cNvSpPr/>
          <p:nvPr/>
        </p:nvSpPr>
        <p:spPr>
          <a:xfrm>
            <a:off x="7677456" y="3435815"/>
            <a:ext cx="698378" cy="698378"/>
          </a:xfrm>
          <a:prstGeom prst="ellipse">
            <a:avLst/>
          </a:prstGeom>
          <a:solidFill>
            <a:srgbClr val="FF0000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5CF7F44-E218-464B-849C-C681DE263E6D}"/>
              </a:ext>
            </a:extLst>
          </p:cNvPr>
          <p:cNvSpPr/>
          <p:nvPr/>
        </p:nvSpPr>
        <p:spPr>
          <a:xfrm>
            <a:off x="2794032" y="4842488"/>
            <a:ext cx="698378" cy="698378"/>
          </a:xfrm>
          <a:prstGeom prst="ellipse">
            <a:avLst/>
          </a:prstGeom>
          <a:solidFill>
            <a:schemeClr val="accent2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3CDECEE-9F40-444D-93A7-B5B932B282BF}"/>
              </a:ext>
            </a:extLst>
          </p:cNvPr>
          <p:cNvSpPr/>
          <p:nvPr/>
        </p:nvSpPr>
        <p:spPr>
          <a:xfrm>
            <a:off x="8699590" y="4842488"/>
            <a:ext cx="698378" cy="698378"/>
          </a:xfrm>
          <a:prstGeom prst="ellipse">
            <a:avLst/>
          </a:prstGeom>
          <a:solidFill>
            <a:schemeClr val="accent2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6E3D57D-2134-4306-9355-D5148AB1A80C}"/>
              </a:ext>
            </a:extLst>
          </p:cNvPr>
          <p:cNvSpPr/>
          <p:nvPr/>
        </p:nvSpPr>
        <p:spPr>
          <a:xfrm>
            <a:off x="8278429" y="2544174"/>
            <a:ext cx="2894209" cy="129266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sr-Latn-ME" sz="1400" dirty="0">
                <a:solidFill>
                  <a:prstClr val="black"/>
                </a:solidFill>
              </a:rPr>
              <a:t>Film mora da traje koliko i muzička podloga, jedino odstupanje jeste kod uvodne kartice (naslov) i završne kartice (odjavna špica, imena filmskih stvaraoca, godine i škola ili fakultet)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044F924-CF45-4F58-AF2D-7ACE09B13F4B}"/>
              </a:ext>
            </a:extLst>
          </p:cNvPr>
          <p:cNvSpPr/>
          <p:nvPr/>
        </p:nvSpPr>
        <p:spPr>
          <a:xfrm>
            <a:off x="4648897" y="4864180"/>
            <a:ext cx="2894208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 defTabSz="457200">
              <a:defRPr/>
            </a:pPr>
            <a:r>
              <a:rPr lang="sr-Latn-ME" sz="3600" b="1" dirty="0">
                <a:solidFill>
                  <a:srgbClr val="FF0000"/>
                </a:solidFill>
              </a:rPr>
              <a:t>!</a:t>
            </a:r>
          </a:p>
          <a:p>
            <a:pPr algn="ctr" defTabSz="457200">
              <a:defRPr/>
            </a:pPr>
            <a:r>
              <a:rPr lang="sr-Latn-ME" sz="1400" b="1" dirty="0">
                <a:solidFill>
                  <a:srgbClr val="FF0000"/>
                </a:solidFill>
              </a:rPr>
              <a:t>Muzička podloga se ni u kom slučaju ne smije modifikovati!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BBA8773-56CD-46CE-8A09-015405C5A3A1}"/>
              </a:ext>
            </a:extLst>
          </p:cNvPr>
          <p:cNvSpPr/>
          <p:nvPr/>
        </p:nvSpPr>
        <p:spPr>
          <a:xfrm>
            <a:off x="1818363" y="2119312"/>
            <a:ext cx="2894209" cy="129266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sr-Latn-ME" sz="1400" dirty="0">
                <a:solidFill>
                  <a:prstClr val="black"/>
                </a:solidFill>
              </a:rPr>
              <a:t>Kreiraš savremeni nijemi film koristeći festivalsku muzičku podlogu</a:t>
            </a:r>
            <a:r>
              <a:rPr lang="en-US" sz="1400" dirty="0">
                <a:solidFill>
                  <a:prstClr val="black"/>
                </a:solidFill>
              </a:rPr>
              <a:t>:  </a:t>
            </a:r>
            <a:r>
              <a:rPr lang="en-US" sz="1400" dirty="0">
                <a:solidFill>
                  <a:prstClr val="black"/>
                </a:solidFill>
                <a:hlinkClick r:id="rId5"/>
              </a:rPr>
              <a:t>https://makesilentfilm.com/how-to-enter-europe-montenegro.html#soundtracks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7981E1-EE24-48F1-9BEF-4C8564F1040E}"/>
              </a:ext>
            </a:extLst>
          </p:cNvPr>
          <p:cNvSpPr/>
          <p:nvPr/>
        </p:nvSpPr>
        <p:spPr>
          <a:xfrm>
            <a:off x="503435" y="4388842"/>
            <a:ext cx="2894209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sr-Latn-ME" sz="1400" dirty="0">
                <a:solidFill>
                  <a:prstClr val="black"/>
                </a:solidFill>
              </a:rPr>
              <a:t>Film može biti živi ili animirani 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A9B7E9F-11BA-4BB2-A028-85A686AB93DA}"/>
              </a:ext>
            </a:extLst>
          </p:cNvPr>
          <p:cNvSpPr/>
          <p:nvPr/>
        </p:nvSpPr>
        <p:spPr>
          <a:xfrm>
            <a:off x="4712572" y="2119312"/>
            <a:ext cx="2894209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sr-Latn-ME" sz="1400" dirty="0">
                <a:solidFill>
                  <a:prstClr val="black"/>
                </a:solidFill>
              </a:rPr>
              <a:t>Da si mlad i imaš od 16 do 20 godina (jedino glumci mogu imati više godina)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2E79468-F5E7-4FDB-A968-BA90258B8D91}"/>
              </a:ext>
            </a:extLst>
          </p:cNvPr>
          <p:cNvSpPr/>
          <p:nvPr/>
        </p:nvSpPr>
        <p:spPr>
          <a:xfrm>
            <a:off x="9122438" y="4396320"/>
            <a:ext cx="2894209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sr-Latn-ME" sz="1400" dirty="0">
                <a:solidFill>
                  <a:prstClr val="black"/>
                </a:solidFill>
              </a:rPr>
              <a:t>Film mora biti prikladan za sve uzrast</a:t>
            </a:r>
            <a:r>
              <a:rPr lang="en-US" sz="1400" dirty="0">
                <a:solidFill>
                  <a:prstClr val="black"/>
                </a:solidFill>
              </a:rPr>
              <a:t>e</a:t>
            </a:r>
            <a:r>
              <a:rPr lang="sr-Latn-ME" sz="1400" dirty="0">
                <a:solidFill>
                  <a:prstClr val="black"/>
                </a:solidFill>
              </a:rPr>
              <a:t>, a autori moraju koristiti originalne snimke</a:t>
            </a:r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27365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1B25DB-5DD0-4ACE-9C9C-637684618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4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7D8357A-63A4-4C38-9502-8964A7C97BFE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2F3CDF8-6945-4C00-B4D9-69A5799D5AD5}"/>
              </a:ext>
            </a:extLst>
          </p:cNvPr>
          <p:cNvCxnSpPr/>
          <p:nvPr/>
        </p:nvCxnSpPr>
        <p:spPr>
          <a:xfrm>
            <a:off x="718935" y="4456405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78904376-F137-43EE-9E1C-EB0D7FEE53FA}"/>
              </a:ext>
            </a:extLst>
          </p:cNvPr>
          <p:cNvSpPr/>
          <p:nvPr/>
        </p:nvSpPr>
        <p:spPr>
          <a:xfrm>
            <a:off x="1419225" y="2007273"/>
            <a:ext cx="12878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OP</a:t>
            </a:r>
            <a:r>
              <a:rPr lang="sr-Latn-ME" sz="1400" dirty="0">
                <a:solidFill>
                  <a:schemeClr val="bg1"/>
                </a:solidFill>
              </a:rPr>
              <a:t>ŠTI CILJ 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47A23E5-44E3-4A39-B14C-68CFEA625113}"/>
              </a:ext>
            </a:extLst>
          </p:cNvPr>
          <p:cNvCxnSpPr/>
          <p:nvPr/>
        </p:nvCxnSpPr>
        <p:spPr>
          <a:xfrm>
            <a:off x="3904847" y="2344504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2F1CB74E-6A14-4915-8BAF-93EB5885D95C}"/>
              </a:ext>
            </a:extLst>
          </p:cNvPr>
          <p:cNvSpPr/>
          <p:nvPr/>
        </p:nvSpPr>
        <p:spPr>
          <a:xfrm>
            <a:off x="3914564" y="2007273"/>
            <a:ext cx="160060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ME" sz="1400" dirty="0">
                <a:solidFill>
                  <a:schemeClr val="bg1"/>
                </a:solidFill>
              </a:rPr>
              <a:t>SPECIFIČNI CILJ 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B0F0B4D-26D3-44E0-8754-46EEC2C876AD}"/>
              </a:ext>
            </a:extLst>
          </p:cNvPr>
          <p:cNvSpPr/>
          <p:nvPr/>
        </p:nvSpPr>
        <p:spPr>
          <a:xfrm>
            <a:off x="3904848" y="2512458"/>
            <a:ext cx="1943100" cy="107721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sr-Latn-ME" sz="1400" dirty="0">
                <a:solidFill>
                  <a:schemeClr val="bg1"/>
                </a:solidFill>
              </a:rPr>
              <a:t>Podrška OCD u uspostavljanju partnerstava na lokalnom nivou sa različitim akterima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D92313E-E3A1-45F1-ADDC-C667C7D0A76C}"/>
              </a:ext>
            </a:extLst>
          </p:cNvPr>
          <p:cNvCxnSpPr/>
          <p:nvPr/>
        </p:nvCxnSpPr>
        <p:spPr>
          <a:xfrm>
            <a:off x="6390469" y="2344504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32AAC538-0D40-4528-846E-596A7F84C5BD}"/>
              </a:ext>
            </a:extLst>
          </p:cNvPr>
          <p:cNvSpPr/>
          <p:nvPr/>
        </p:nvSpPr>
        <p:spPr>
          <a:xfrm>
            <a:off x="6390468" y="2007273"/>
            <a:ext cx="1781981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ME" sz="1400" dirty="0">
                <a:solidFill>
                  <a:schemeClr val="bg1"/>
                </a:solidFill>
              </a:rPr>
              <a:t>SPECIFIČNI CILJ II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709F9CA-27B1-4B85-AD79-C4112CBE90EB}"/>
              </a:ext>
            </a:extLst>
          </p:cNvPr>
          <p:cNvSpPr/>
          <p:nvPr/>
        </p:nvSpPr>
        <p:spPr>
          <a:xfrm>
            <a:off x="6390470" y="2512458"/>
            <a:ext cx="1943100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D780FF7-B768-4783-9488-859521B1366B}"/>
              </a:ext>
            </a:extLst>
          </p:cNvPr>
          <p:cNvSpPr/>
          <p:nvPr/>
        </p:nvSpPr>
        <p:spPr>
          <a:xfrm>
            <a:off x="1254011" y="3637197"/>
            <a:ext cx="2137893" cy="2137893"/>
          </a:xfrm>
          <a:prstGeom prst="roundRect">
            <a:avLst>
              <a:gd name="adj" fmla="val 4192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042EBF7-EC7E-405C-8792-797CFC6F951D}"/>
              </a:ext>
            </a:extLst>
          </p:cNvPr>
          <p:cNvCxnSpPr/>
          <p:nvPr/>
        </p:nvCxnSpPr>
        <p:spPr>
          <a:xfrm>
            <a:off x="1419224" y="2114995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EE23CFBE-036F-46B9-B579-B9825EA474F6}"/>
              </a:ext>
            </a:extLst>
          </p:cNvPr>
          <p:cNvSpPr/>
          <p:nvPr/>
        </p:nvSpPr>
        <p:spPr>
          <a:xfrm>
            <a:off x="1537008" y="3931891"/>
            <a:ext cx="167760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ME" sz="1400" dirty="0">
                <a:solidFill>
                  <a:schemeClr val="bg1"/>
                </a:solidFill>
              </a:rPr>
              <a:t>REGIONALNI NIVO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781CAF0-5744-4482-BA04-F96CDA975AE4}"/>
              </a:ext>
            </a:extLst>
          </p:cNvPr>
          <p:cNvSpPr/>
          <p:nvPr/>
        </p:nvSpPr>
        <p:spPr>
          <a:xfrm>
            <a:off x="1690485" y="4662604"/>
            <a:ext cx="1943100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sr-Latn-ME" sz="1400" dirty="0">
                <a:solidFill>
                  <a:schemeClr val="bg1"/>
                </a:solidFill>
              </a:rPr>
              <a:t>CRNA GORA</a:t>
            </a:r>
          </a:p>
          <a:p>
            <a:pPr defTabSz="457200">
              <a:defRPr/>
            </a:pPr>
            <a:r>
              <a:rPr lang="sr-Latn-ME" sz="1400" dirty="0">
                <a:solidFill>
                  <a:schemeClr val="bg1"/>
                </a:solidFill>
              </a:rPr>
              <a:t>UnderhillFest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B67C3F63-B465-4307-BFD1-86AFD5C957F9}"/>
              </a:ext>
            </a:extLst>
          </p:cNvPr>
          <p:cNvCxnSpPr/>
          <p:nvPr/>
        </p:nvCxnSpPr>
        <p:spPr>
          <a:xfrm>
            <a:off x="3904847" y="4819108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ectangle 143">
            <a:extLst>
              <a:ext uri="{FF2B5EF4-FFF2-40B4-BE49-F238E27FC236}">
                <a16:creationId xmlns:a16="http://schemas.microsoft.com/office/drawing/2014/main" id="{02D11941-8F99-48F3-92BC-F2EB7FED3C74}"/>
              </a:ext>
            </a:extLst>
          </p:cNvPr>
          <p:cNvSpPr/>
          <p:nvPr/>
        </p:nvSpPr>
        <p:spPr>
          <a:xfrm>
            <a:off x="3904846" y="4481877"/>
            <a:ext cx="1943101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FINANSIJSKI ASPEKT </a:t>
            </a: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FAB9E716-B06C-48E6-B108-A27EFB6E9E17}"/>
              </a:ext>
            </a:extLst>
          </p:cNvPr>
          <p:cNvSpPr/>
          <p:nvPr/>
        </p:nvSpPr>
        <p:spPr>
          <a:xfrm>
            <a:off x="3904848" y="4987062"/>
            <a:ext cx="1943100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vi-VN" sz="1400" dirty="0">
                <a:solidFill>
                  <a:schemeClr val="bg1"/>
                </a:solidFill>
              </a:rPr>
              <a:t>Kofinansiranje od strane podnosilaca prijedloga projekta nije predviđeno u okviru ovog poziva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F8B62C67-55CE-44F7-AB5C-0E54D8AE7E25}"/>
              </a:ext>
            </a:extLst>
          </p:cNvPr>
          <p:cNvCxnSpPr/>
          <p:nvPr/>
        </p:nvCxnSpPr>
        <p:spPr>
          <a:xfrm>
            <a:off x="6390469" y="4819108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B30CEC7E-70E8-4691-BF7F-D0CC76B96562}"/>
              </a:ext>
            </a:extLst>
          </p:cNvPr>
          <p:cNvSpPr/>
          <p:nvPr/>
        </p:nvSpPr>
        <p:spPr>
          <a:xfrm>
            <a:off x="6390468" y="4481877"/>
            <a:ext cx="1943101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ME" sz="1400" dirty="0">
                <a:solidFill>
                  <a:schemeClr val="bg1"/>
                </a:solidFill>
              </a:rPr>
              <a:t>PERIOD REALIZACIJE 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07D3A65-BA81-436E-8F45-309B5BD84284}"/>
              </a:ext>
            </a:extLst>
          </p:cNvPr>
          <p:cNvSpPr/>
          <p:nvPr/>
        </p:nvSpPr>
        <p:spPr>
          <a:xfrm>
            <a:off x="6390470" y="4987062"/>
            <a:ext cx="1943100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sr-Latn-ME" sz="1400" dirty="0">
                <a:solidFill>
                  <a:schemeClr val="bg1"/>
                </a:solidFill>
              </a:rPr>
              <a:t>1. avgust 2020. do 31. januar 2021.</a:t>
            </a:r>
          </a:p>
          <a:p>
            <a:pPr defTabSz="457200">
              <a:defRPr/>
            </a:pPr>
            <a:endParaRPr lang="sr-Latn-ME" sz="1400" dirty="0">
              <a:solidFill>
                <a:schemeClr val="bg1"/>
              </a:solidFill>
            </a:endParaRPr>
          </a:p>
          <a:p>
            <a:pPr defTabSz="457200">
              <a:defRPr/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A8C860CC-EF12-4DB4-8774-6EA98CF3410F}"/>
              </a:ext>
            </a:extLst>
          </p:cNvPr>
          <p:cNvSpPr/>
          <p:nvPr/>
        </p:nvSpPr>
        <p:spPr>
          <a:xfrm>
            <a:off x="4692690" y="3593657"/>
            <a:ext cx="2137893" cy="2137893"/>
          </a:xfrm>
          <a:prstGeom prst="roundRect">
            <a:avLst>
              <a:gd name="adj" fmla="val 4192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B11E04D2-726A-4689-8E89-2FDF319457C3}"/>
              </a:ext>
            </a:extLst>
          </p:cNvPr>
          <p:cNvCxnSpPr>
            <a:cxnSpLocks/>
          </p:cNvCxnSpPr>
          <p:nvPr/>
        </p:nvCxnSpPr>
        <p:spPr>
          <a:xfrm>
            <a:off x="1254011" y="4481877"/>
            <a:ext cx="5452394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98F97C0-2201-4FC8-B653-1F5B253284AD}"/>
              </a:ext>
            </a:extLst>
          </p:cNvPr>
          <p:cNvSpPr/>
          <p:nvPr/>
        </p:nvSpPr>
        <p:spPr>
          <a:xfrm>
            <a:off x="4876396" y="4080562"/>
            <a:ext cx="183000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ME" sz="1400" dirty="0">
                <a:solidFill>
                  <a:schemeClr val="bg1"/>
                </a:solidFill>
              </a:rPr>
              <a:t>MEĐUNARODNI NIVO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0B1B3C6D-109C-47EC-98D9-365A5AB18DF8}"/>
              </a:ext>
            </a:extLst>
          </p:cNvPr>
          <p:cNvSpPr/>
          <p:nvPr/>
        </p:nvSpPr>
        <p:spPr>
          <a:xfrm>
            <a:off x="5019069" y="4689211"/>
            <a:ext cx="1943100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sr-Latn-ME" sz="1400" dirty="0">
                <a:solidFill>
                  <a:schemeClr val="bg1"/>
                </a:solidFill>
              </a:rPr>
              <a:t>N</a:t>
            </a:r>
            <a:r>
              <a:rPr lang="en-US" sz="1400" dirty="0" err="1">
                <a:solidFill>
                  <a:schemeClr val="bg1"/>
                </a:solidFill>
              </a:rPr>
              <a:t>agradn</a:t>
            </a:r>
            <a:r>
              <a:rPr lang="sr-Latn-ME" sz="1400" dirty="0">
                <a:solidFill>
                  <a:schemeClr val="bg1"/>
                </a:solidFill>
              </a:rPr>
              <a:t>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smotr</a:t>
            </a:r>
            <a:r>
              <a:rPr lang="sr-Latn-ME" sz="1400" dirty="0">
                <a:solidFill>
                  <a:schemeClr val="bg1"/>
                </a:solidFill>
              </a:rPr>
              <a:t>a</a:t>
            </a:r>
            <a:r>
              <a:rPr lang="en-US" sz="1400" dirty="0">
                <a:solidFill>
                  <a:schemeClr val="bg1"/>
                </a:solidFill>
              </a:rPr>
              <a:t> u </a:t>
            </a:r>
            <a:r>
              <a:rPr lang="en-US" sz="1400" dirty="0" err="1">
                <a:solidFill>
                  <a:schemeClr val="bg1"/>
                </a:solidFill>
              </a:rPr>
              <a:t>Portlandu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država</a:t>
            </a:r>
            <a:r>
              <a:rPr lang="en-US" sz="1400" dirty="0">
                <a:solidFill>
                  <a:schemeClr val="bg1"/>
                </a:solidFill>
              </a:rPr>
              <a:t> Oregon</a:t>
            </a:r>
            <a:r>
              <a:rPr lang="sr-Latn-ME" sz="1400" dirty="0">
                <a:solidFill>
                  <a:schemeClr val="bg1"/>
                </a:solidFill>
              </a:rPr>
              <a:t>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848363" y="1152779"/>
            <a:ext cx="96571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4000" dirty="0"/>
              <a:t>2 nivoa takmičenja</a:t>
            </a:r>
            <a:endParaRPr lang="en-GB" sz="40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1EAF9E-416F-427C-B342-443740BDA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569" y="1152779"/>
            <a:ext cx="3425780" cy="370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72024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371CD-0BFB-493A-BF17-F4BCAF2B0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5</a:t>
            </a:fld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A0DFE88-E36B-4A30-851C-B2A8DFBD3C6C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 5">
            <a:extLst>
              <a:ext uri="{FF2B5EF4-FFF2-40B4-BE49-F238E27FC236}">
                <a16:creationId xmlns:a16="http://schemas.microsoft.com/office/drawing/2014/main" id="{81A44E4F-797D-42FD-8269-97F2931B1800}"/>
              </a:ext>
            </a:extLst>
          </p:cNvPr>
          <p:cNvSpPr>
            <a:spLocks/>
          </p:cNvSpPr>
          <p:nvPr/>
        </p:nvSpPr>
        <p:spPr bwMode="auto">
          <a:xfrm>
            <a:off x="7847587" y="2589285"/>
            <a:ext cx="1844943" cy="1436945"/>
          </a:xfrm>
          <a:custGeom>
            <a:avLst/>
            <a:gdLst>
              <a:gd name="T0" fmla="*/ 0 w 828"/>
              <a:gd name="T1" fmla="*/ 296 h 644"/>
              <a:gd name="T2" fmla="*/ 111 w 828"/>
              <a:gd name="T3" fmla="*/ 328 h 644"/>
              <a:gd name="T4" fmla="*/ 111 w 828"/>
              <a:gd name="T5" fmla="*/ 453 h 644"/>
              <a:gd name="T6" fmla="*/ 691 w 828"/>
              <a:gd name="T7" fmla="*/ 644 h 644"/>
              <a:gd name="T8" fmla="*/ 828 w 828"/>
              <a:gd name="T9" fmla="*/ 618 h 644"/>
              <a:gd name="T10" fmla="*/ 824 w 828"/>
              <a:gd name="T11" fmla="*/ 490 h 644"/>
              <a:gd name="T12" fmla="*/ 0 w 828"/>
              <a:gd name="T13" fmla="*/ 29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8" h="644">
                <a:moveTo>
                  <a:pt x="0" y="296"/>
                </a:moveTo>
                <a:cubicBezTo>
                  <a:pt x="111" y="328"/>
                  <a:pt x="111" y="328"/>
                  <a:pt x="111" y="328"/>
                </a:cubicBezTo>
                <a:cubicBezTo>
                  <a:pt x="111" y="453"/>
                  <a:pt x="111" y="453"/>
                  <a:pt x="111" y="453"/>
                </a:cubicBezTo>
                <a:cubicBezTo>
                  <a:pt x="111" y="453"/>
                  <a:pt x="423" y="249"/>
                  <a:pt x="691" y="644"/>
                </a:cubicBezTo>
                <a:cubicBezTo>
                  <a:pt x="828" y="618"/>
                  <a:pt x="828" y="618"/>
                  <a:pt x="828" y="618"/>
                </a:cubicBezTo>
                <a:cubicBezTo>
                  <a:pt x="824" y="490"/>
                  <a:pt x="824" y="490"/>
                  <a:pt x="824" y="490"/>
                </a:cubicBezTo>
                <a:cubicBezTo>
                  <a:pt x="824" y="490"/>
                  <a:pt x="492" y="0"/>
                  <a:pt x="0" y="29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0" name="Freeform 6">
            <a:extLst>
              <a:ext uri="{FF2B5EF4-FFF2-40B4-BE49-F238E27FC236}">
                <a16:creationId xmlns:a16="http://schemas.microsoft.com/office/drawing/2014/main" id="{A6F10BD7-8428-4BE9-A1A1-C95F90427AB5}"/>
              </a:ext>
            </a:extLst>
          </p:cNvPr>
          <p:cNvSpPr>
            <a:spLocks/>
          </p:cNvSpPr>
          <p:nvPr/>
        </p:nvSpPr>
        <p:spPr bwMode="auto">
          <a:xfrm>
            <a:off x="9585115" y="3363822"/>
            <a:ext cx="1844001" cy="1436945"/>
          </a:xfrm>
          <a:custGeom>
            <a:avLst/>
            <a:gdLst>
              <a:gd name="T0" fmla="*/ 0 w 828"/>
              <a:gd name="T1" fmla="*/ 346 h 644"/>
              <a:gd name="T2" fmla="*/ 111 w 828"/>
              <a:gd name="T3" fmla="*/ 314 h 644"/>
              <a:gd name="T4" fmla="*/ 112 w 828"/>
              <a:gd name="T5" fmla="*/ 190 h 644"/>
              <a:gd name="T6" fmla="*/ 692 w 828"/>
              <a:gd name="T7" fmla="*/ 0 h 644"/>
              <a:gd name="T8" fmla="*/ 828 w 828"/>
              <a:gd name="T9" fmla="*/ 27 h 644"/>
              <a:gd name="T10" fmla="*/ 825 w 828"/>
              <a:gd name="T11" fmla="*/ 156 h 644"/>
              <a:gd name="T12" fmla="*/ 0 w 828"/>
              <a:gd name="T13" fmla="*/ 34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8" h="644">
                <a:moveTo>
                  <a:pt x="0" y="346"/>
                </a:moveTo>
                <a:cubicBezTo>
                  <a:pt x="111" y="314"/>
                  <a:pt x="111" y="314"/>
                  <a:pt x="111" y="314"/>
                </a:cubicBezTo>
                <a:cubicBezTo>
                  <a:pt x="112" y="190"/>
                  <a:pt x="112" y="190"/>
                  <a:pt x="112" y="190"/>
                </a:cubicBezTo>
                <a:cubicBezTo>
                  <a:pt x="112" y="190"/>
                  <a:pt x="423" y="394"/>
                  <a:pt x="692" y="0"/>
                </a:cubicBezTo>
                <a:cubicBezTo>
                  <a:pt x="828" y="27"/>
                  <a:pt x="828" y="27"/>
                  <a:pt x="828" y="27"/>
                </a:cubicBezTo>
                <a:cubicBezTo>
                  <a:pt x="825" y="156"/>
                  <a:pt x="825" y="156"/>
                  <a:pt x="825" y="156"/>
                </a:cubicBezTo>
                <a:cubicBezTo>
                  <a:pt x="825" y="156"/>
                  <a:pt x="491" y="644"/>
                  <a:pt x="0" y="3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1" name="Freeform 7">
            <a:extLst>
              <a:ext uri="{FF2B5EF4-FFF2-40B4-BE49-F238E27FC236}">
                <a16:creationId xmlns:a16="http://schemas.microsoft.com/office/drawing/2014/main" id="{47D99CEB-63B2-4591-88CD-B34D4E642263}"/>
              </a:ext>
            </a:extLst>
          </p:cNvPr>
          <p:cNvSpPr>
            <a:spLocks/>
          </p:cNvSpPr>
          <p:nvPr/>
        </p:nvSpPr>
        <p:spPr bwMode="auto">
          <a:xfrm>
            <a:off x="919157" y="2589285"/>
            <a:ext cx="1842116" cy="1436945"/>
          </a:xfrm>
          <a:custGeom>
            <a:avLst/>
            <a:gdLst>
              <a:gd name="T0" fmla="*/ 0 w 827"/>
              <a:gd name="T1" fmla="*/ 296 h 644"/>
              <a:gd name="T2" fmla="*/ 111 w 827"/>
              <a:gd name="T3" fmla="*/ 328 h 644"/>
              <a:gd name="T4" fmla="*/ 111 w 827"/>
              <a:gd name="T5" fmla="*/ 453 h 644"/>
              <a:gd name="T6" fmla="*/ 691 w 827"/>
              <a:gd name="T7" fmla="*/ 644 h 644"/>
              <a:gd name="T8" fmla="*/ 827 w 827"/>
              <a:gd name="T9" fmla="*/ 618 h 644"/>
              <a:gd name="T10" fmla="*/ 824 w 827"/>
              <a:gd name="T11" fmla="*/ 490 h 644"/>
              <a:gd name="T12" fmla="*/ 0 w 827"/>
              <a:gd name="T13" fmla="*/ 29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7" h="644">
                <a:moveTo>
                  <a:pt x="0" y="296"/>
                </a:moveTo>
                <a:cubicBezTo>
                  <a:pt x="111" y="328"/>
                  <a:pt x="111" y="328"/>
                  <a:pt x="111" y="328"/>
                </a:cubicBezTo>
                <a:cubicBezTo>
                  <a:pt x="111" y="453"/>
                  <a:pt x="111" y="453"/>
                  <a:pt x="111" y="453"/>
                </a:cubicBezTo>
                <a:cubicBezTo>
                  <a:pt x="111" y="453"/>
                  <a:pt x="423" y="249"/>
                  <a:pt x="691" y="644"/>
                </a:cubicBezTo>
                <a:cubicBezTo>
                  <a:pt x="827" y="618"/>
                  <a:pt x="827" y="618"/>
                  <a:pt x="827" y="618"/>
                </a:cubicBezTo>
                <a:cubicBezTo>
                  <a:pt x="824" y="490"/>
                  <a:pt x="824" y="490"/>
                  <a:pt x="824" y="490"/>
                </a:cubicBezTo>
                <a:cubicBezTo>
                  <a:pt x="824" y="490"/>
                  <a:pt x="492" y="0"/>
                  <a:pt x="0" y="29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2" name="Freeform 8">
            <a:extLst>
              <a:ext uri="{FF2B5EF4-FFF2-40B4-BE49-F238E27FC236}">
                <a16:creationId xmlns:a16="http://schemas.microsoft.com/office/drawing/2014/main" id="{784F79CC-30DB-4514-BF73-89E9B955DBB5}"/>
              </a:ext>
            </a:extLst>
          </p:cNvPr>
          <p:cNvSpPr>
            <a:spLocks/>
          </p:cNvSpPr>
          <p:nvPr/>
        </p:nvSpPr>
        <p:spPr bwMode="auto">
          <a:xfrm>
            <a:off x="2653855" y="3363822"/>
            <a:ext cx="1846827" cy="1436945"/>
          </a:xfrm>
          <a:custGeom>
            <a:avLst/>
            <a:gdLst>
              <a:gd name="T0" fmla="*/ 0 w 829"/>
              <a:gd name="T1" fmla="*/ 346 h 644"/>
              <a:gd name="T2" fmla="*/ 112 w 829"/>
              <a:gd name="T3" fmla="*/ 314 h 644"/>
              <a:gd name="T4" fmla="*/ 112 w 829"/>
              <a:gd name="T5" fmla="*/ 190 h 644"/>
              <a:gd name="T6" fmla="*/ 693 w 829"/>
              <a:gd name="T7" fmla="*/ 0 h 644"/>
              <a:gd name="T8" fmla="*/ 829 w 829"/>
              <a:gd name="T9" fmla="*/ 27 h 644"/>
              <a:gd name="T10" fmla="*/ 825 w 829"/>
              <a:gd name="T11" fmla="*/ 156 h 644"/>
              <a:gd name="T12" fmla="*/ 0 w 829"/>
              <a:gd name="T13" fmla="*/ 34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9" h="644">
                <a:moveTo>
                  <a:pt x="0" y="346"/>
                </a:moveTo>
                <a:cubicBezTo>
                  <a:pt x="112" y="314"/>
                  <a:pt x="112" y="314"/>
                  <a:pt x="112" y="314"/>
                </a:cubicBezTo>
                <a:cubicBezTo>
                  <a:pt x="112" y="190"/>
                  <a:pt x="112" y="190"/>
                  <a:pt x="112" y="190"/>
                </a:cubicBezTo>
                <a:cubicBezTo>
                  <a:pt x="112" y="190"/>
                  <a:pt x="423" y="394"/>
                  <a:pt x="693" y="0"/>
                </a:cubicBezTo>
                <a:cubicBezTo>
                  <a:pt x="829" y="27"/>
                  <a:pt x="829" y="27"/>
                  <a:pt x="829" y="27"/>
                </a:cubicBezTo>
                <a:cubicBezTo>
                  <a:pt x="825" y="156"/>
                  <a:pt x="825" y="156"/>
                  <a:pt x="825" y="156"/>
                </a:cubicBezTo>
                <a:cubicBezTo>
                  <a:pt x="825" y="156"/>
                  <a:pt x="491" y="644"/>
                  <a:pt x="0" y="3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3" name="Freeform 9">
            <a:extLst>
              <a:ext uri="{FF2B5EF4-FFF2-40B4-BE49-F238E27FC236}">
                <a16:creationId xmlns:a16="http://schemas.microsoft.com/office/drawing/2014/main" id="{C8EEBE69-DAA6-4EC6-B708-87F4946045F7}"/>
              </a:ext>
            </a:extLst>
          </p:cNvPr>
          <p:cNvSpPr>
            <a:spLocks/>
          </p:cNvSpPr>
          <p:nvPr/>
        </p:nvSpPr>
        <p:spPr bwMode="auto">
          <a:xfrm>
            <a:off x="4396097" y="2589285"/>
            <a:ext cx="1841174" cy="1436945"/>
          </a:xfrm>
          <a:custGeom>
            <a:avLst/>
            <a:gdLst>
              <a:gd name="T0" fmla="*/ 0 w 827"/>
              <a:gd name="T1" fmla="*/ 296 h 644"/>
              <a:gd name="T2" fmla="*/ 111 w 827"/>
              <a:gd name="T3" fmla="*/ 328 h 644"/>
              <a:gd name="T4" fmla="*/ 111 w 827"/>
              <a:gd name="T5" fmla="*/ 453 h 644"/>
              <a:gd name="T6" fmla="*/ 691 w 827"/>
              <a:gd name="T7" fmla="*/ 644 h 644"/>
              <a:gd name="T8" fmla="*/ 827 w 827"/>
              <a:gd name="T9" fmla="*/ 618 h 644"/>
              <a:gd name="T10" fmla="*/ 824 w 827"/>
              <a:gd name="T11" fmla="*/ 490 h 644"/>
              <a:gd name="T12" fmla="*/ 0 w 827"/>
              <a:gd name="T13" fmla="*/ 29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7" h="644">
                <a:moveTo>
                  <a:pt x="0" y="296"/>
                </a:moveTo>
                <a:cubicBezTo>
                  <a:pt x="111" y="328"/>
                  <a:pt x="111" y="328"/>
                  <a:pt x="111" y="328"/>
                </a:cubicBezTo>
                <a:cubicBezTo>
                  <a:pt x="111" y="453"/>
                  <a:pt x="111" y="453"/>
                  <a:pt x="111" y="453"/>
                </a:cubicBezTo>
                <a:cubicBezTo>
                  <a:pt x="111" y="453"/>
                  <a:pt x="423" y="249"/>
                  <a:pt x="691" y="644"/>
                </a:cubicBezTo>
                <a:cubicBezTo>
                  <a:pt x="827" y="618"/>
                  <a:pt x="827" y="618"/>
                  <a:pt x="827" y="618"/>
                </a:cubicBezTo>
                <a:cubicBezTo>
                  <a:pt x="824" y="490"/>
                  <a:pt x="824" y="490"/>
                  <a:pt x="824" y="490"/>
                </a:cubicBezTo>
                <a:cubicBezTo>
                  <a:pt x="824" y="490"/>
                  <a:pt x="492" y="0"/>
                  <a:pt x="0" y="29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4" name="Freeform 10">
            <a:extLst>
              <a:ext uri="{FF2B5EF4-FFF2-40B4-BE49-F238E27FC236}">
                <a16:creationId xmlns:a16="http://schemas.microsoft.com/office/drawing/2014/main" id="{4159EC00-F82A-40F2-9613-C667AA47B91A}"/>
              </a:ext>
            </a:extLst>
          </p:cNvPr>
          <p:cNvSpPr>
            <a:spLocks/>
          </p:cNvSpPr>
          <p:nvPr/>
        </p:nvSpPr>
        <p:spPr bwMode="auto">
          <a:xfrm>
            <a:off x="6130791" y="3363822"/>
            <a:ext cx="1846827" cy="1436945"/>
          </a:xfrm>
          <a:custGeom>
            <a:avLst/>
            <a:gdLst>
              <a:gd name="T0" fmla="*/ 0 w 829"/>
              <a:gd name="T1" fmla="*/ 346 h 644"/>
              <a:gd name="T2" fmla="*/ 112 w 829"/>
              <a:gd name="T3" fmla="*/ 314 h 644"/>
              <a:gd name="T4" fmla="*/ 112 w 829"/>
              <a:gd name="T5" fmla="*/ 190 h 644"/>
              <a:gd name="T6" fmla="*/ 693 w 829"/>
              <a:gd name="T7" fmla="*/ 0 h 644"/>
              <a:gd name="T8" fmla="*/ 829 w 829"/>
              <a:gd name="T9" fmla="*/ 27 h 644"/>
              <a:gd name="T10" fmla="*/ 825 w 829"/>
              <a:gd name="T11" fmla="*/ 156 h 644"/>
              <a:gd name="T12" fmla="*/ 0 w 829"/>
              <a:gd name="T13" fmla="*/ 34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9" h="644">
                <a:moveTo>
                  <a:pt x="0" y="346"/>
                </a:moveTo>
                <a:cubicBezTo>
                  <a:pt x="112" y="314"/>
                  <a:pt x="112" y="314"/>
                  <a:pt x="112" y="314"/>
                </a:cubicBezTo>
                <a:cubicBezTo>
                  <a:pt x="112" y="190"/>
                  <a:pt x="112" y="190"/>
                  <a:pt x="112" y="190"/>
                </a:cubicBezTo>
                <a:cubicBezTo>
                  <a:pt x="112" y="190"/>
                  <a:pt x="423" y="394"/>
                  <a:pt x="693" y="0"/>
                </a:cubicBezTo>
                <a:cubicBezTo>
                  <a:pt x="829" y="27"/>
                  <a:pt x="829" y="27"/>
                  <a:pt x="829" y="27"/>
                </a:cubicBezTo>
                <a:cubicBezTo>
                  <a:pt x="825" y="156"/>
                  <a:pt x="825" y="156"/>
                  <a:pt x="825" y="156"/>
                </a:cubicBezTo>
                <a:cubicBezTo>
                  <a:pt x="825" y="156"/>
                  <a:pt x="491" y="644"/>
                  <a:pt x="0" y="3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50">
            <a:extLst>
              <a:ext uri="{FF2B5EF4-FFF2-40B4-BE49-F238E27FC236}">
                <a16:creationId xmlns:a16="http://schemas.microsoft.com/office/drawing/2014/main" id="{62906DF8-2C16-4398-9864-B9779DF8C329}"/>
              </a:ext>
            </a:extLst>
          </p:cNvPr>
          <p:cNvSpPr txBox="1"/>
          <p:nvPr/>
        </p:nvSpPr>
        <p:spPr>
          <a:xfrm>
            <a:off x="762884" y="2142376"/>
            <a:ext cx="1701414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1400" dirty="0">
                <a:solidFill>
                  <a:srgbClr val="000000"/>
                </a:solidFill>
                <a:latin typeface="Century Gothic"/>
                <a:hlinkClick r:id="rId2"/>
              </a:rPr>
              <a:t>https://makesilentfilm.com/how-to-enter.html</a:t>
            </a:r>
            <a:r>
              <a:rPr lang="sr-Latn-ME" sz="1400" dirty="0">
                <a:solidFill>
                  <a:srgbClr val="000000"/>
                </a:solidFill>
                <a:latin typeface="Century Gothic"/>
              </a:rPr>
              <a:t>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TextBox 54">
            <a:extLst>
              <a:ext uri="{FF2B5EF4-FFF2-40B4-BE49-F238E27FC236}">
                <a16:creationId xmlns:a16="http://schemas.microsoft.com/office/drawing/2014/main" id="{4EABD469-78AC-4763-9913-4877F3AE9004}"/>
              </a:ext>
            </a:extLst>
          </p:cNvPr>
          <p:cNvSpPr txBox="1"/>
          <p:nvPr/>
        </p:nvSpPr>
        <p:spPr>
          <a:xfrm>
            <a:off x="2460641" y="4422611"/>
            <a:ext cx="1588211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Latn-ME" sz="1400" dirty="0"/>
              <a:t>Europe </a:t>
            </a:r>
            <a:endParaRPr lang="en-US" sz="14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58">
            <a:extLst>
              <a:ext uri="{FF2B5EF4-FFF2-40B4-BE49-F238E27FC236}">
                <a16:creationId xmlns:a16="http://schemas.microsoft.com/office/drawing/2014/main" id="{55D8E1C2-1308-4221-8BD5-263F5D5D873D}"/>
              </a:ext>
            </a:extLst>
          </p:cNvPr>
          <p:cNvSpPr txBox="1"/>
          <p:nvPr/>
        </p:nvSpPr>
        <p:spPr>
          <a:xfrm>
            <a:off x="4306110" y="1536845"/>
            <a:ext cx="1588211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en-US" sz="14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6" name="TextBox 66">
            <a:extLst>
              <a:ext uri="{FF2B5EF4-FFF2-40B4-BE49-F238E27FC236}">
                <a16:creationId xmlns:a16="http://schemas.microsoft.com/office/drawing/2014/main" id="{1E55A7DC-FB37-46E9-8417-C6D97AE86E37}"/>
              </a:ext>
            </a:extLst>
          </p:cNvPr>
          <p:cNvSpPr txBox="1"/>
          <p:nvPr/>
        </p:nvSpPr>
        <p:spPr>
          <a:xfrm>
            <a:off x="7772776" y="1745665"/>
            <a:ext cx="1588211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sr-Latn-ME" sz="1400" dirty="0"/>
              <a:t>Otvoriće se google forma putem koje možete prijaviti film</a:t>
            </a:r>
            <a:endParaRPr lang="en-US" sz="14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75CE019-0E3A-43F0-9956-737AB9FE6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7843" y="2575094"/>
            <a:ext cx="941317" cy="946028"/>
          </a:xfrm>
          <a:prstGeom prst="ellipse">
            <a:avLst/>
          </a:prstGeom>
          <a:solidFill>
            <a:srgbClr val="FF0000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A686FA0-2BCE-4FCA-8B01-07DE6E5C6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4306" y="3869057"/>
            <a:ext cx="942259" cy="944144"/>
          </a:xfrm>
          <a:prstGeom prst="ellipse">
            <a:avLst/>
          </a:prstGeom>
          <a:solidFill>
            <a:schemeClr val="accent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359CD15-C5A4-4929-9E9B-CE888CF91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4176" y="3869057"/>
            <a:ext cx="942259" cy="944144"/>
          </a:xfrm>
          <a:prstGeom prst="ellipse">
            <a:avLst/>
          </a:prstGeom>
          <a:solidFill>
            <a:schemeClr val="accent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5E0BEBA-BDF1-4A80-BD8D-3F2D5E87D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3189" y="3869057"/>
            <a:ext cx="942259" cy="944144"/>
          </a:xfrm>
          <a:prstGeom prst="ellipse">
            <a:avLst/>
          </a:prstGeom>
          <a:solidFill>
            <a:schemeClr val="accent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8B9319D-AE51-4F0E-9FAC-057FDF76F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5417" y="2604702"/>
            <a:ext cx="942259" cy="946028"/>
          </a:xfrm>
          <a:prstGeom prst="ellipse">
            <a:avLst/>
          </a:prstGeom>
          <a:solidFill>
            <a:srgbClr val="FF0000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20EC245-17AB-4F27-9DD0-56CF425E5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9522" y="2575094"/>
            <a:ext cx="942259" cy="946028"/>
          </a:xfrm>
          <a:prstGeom prst="ellipse">
            <a:avLst/>
          </a:prstGeom>
          <a:solidFill>
            <a:srgbClr val="FF0000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9" name="TextBox 62">
            <a:extLst>
              <a:ext uri="{FF2B5EF4-FFF2-40B4-BE49-F238E27FC236}">
                <a16:creationId xmlns:a16="http://schemas.microsoft.com/office/drawing/2014/main" id="{8F5A4F8E-F5BA-4876-96A9-432026521942}"/>
              </a:ext>
            </a:extLst>
          </p:cNvPr>
          <p:cNvSpPr txBox="1"/>
          <p:nvPr/>
        </p:nvSpPr>
        <p:spPr>
          <a:xfrm>
            <a:off x="9585115" y="4833199"/>
            <a:ext cx="2302085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1400" dirty="0"/>
              <a:t>Film </a:t>
            </a:r>
            <a:r>
              <a:rPr lang="en-US" sz="1400" dirty="0" err="1"/>
              <a:t>treba</a:t>
            </a:r>
            <a:r>
              <a:rPr lang="en-US" sz="1400" dirty="0"/>
              <a:t> da </a:t>
            </a:r>
            <a:r>
              <a:rPr lang="en-US" sz="1400" dirty="0" err="1"/>
              <a:t>bude</a:t>
            </a:r>
            <a:r>
              <a:rPr lang="en-US" sz="1400" dirty="0"/>
              <a:t> u </a:t>
            </a:r>
            <a:r>
              <a:rPr lang="pl-PL" sz="1400" dirty="0"/>
              <a:t>.MP4 ili .MOV formatu, pomoću kompresije H.264, i u veličini od 2GB ili manje</a:t>
            </a:r>
            <a:r>
              <a:rPr lang="en-US" sz="1400" dirty="0"/>
              <a:t>.</a:t>
            </a:r>
          </a:p>
          <a:p>
            <a:pPr lvl="0" algn="ctr"/>
            <a:r>
              <a:rPr lang="en-US" sz="1400" dirty="0" err="1">
                <a:solidFill>
                  <a:srgbClr val="000000"/>
                </a:solidFill>
                <a:latin typeface="Century Gothic"/>
              </a:rPr>
              <a:t>preporučujemo</a:t>
            </a:r>
            <a:r>
              <a:rPr lang="en-US" sz="14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entury Gothic"/>
              </a:rPr>
              <a:t>upotrebu</a:t>
            </a:r>
            <a:r>
              <a:rPr lang="en-US" sz="14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entury Gothic"/>
              </a:rPr>
              <a:t>postavke</a:t>
            </a:r>
            <a:r>
              <a:rPr lang="en-US" sz="1400" dirty="0">
                <a:solidFill>
                  <a:srgbClr val="000000"/>
                </a:solidFill>
                <a:latin typeface="Century Gothic"/>
              </a:rPr>
              <a:t> "Vimeo 1080p"</a:t>
            </a:r>
          </a:p>
        </p:txBody>
      </p:sp>
      <p:sp>
        <p:nvSpPr>
          <p:cNvPr id="2" name="Rectangle 1"/>
          <p:cNvSpPr/>
          <p:nvPr/>
        </p:nvSpPr>
        <p:spPr>
          <a:xfrm>
            <a:off x="4727645" y="635303"/>
            <a:ext cx="222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ME" b="1" dirty="0"/>
              <a:t>Kako prijaviti film</a:t>
            </a:r>
            <a:r>
              <a:rPr lang="en-US" b="1" dirty="0"/>
              <a:t>?</a:t>
            </a:r>
            <a:endParaRPr lang="en-GB" b="1" dirty="0"/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5676697B-17DC-49D0-904F-E91A6F71437F}"/>
              </a:ext>
            </a:extLst>
          </p:cNvPr>
          <p:cNvSpPr txBox="1"/>
          <p:nvPr/>
        </p:nvSpPr>
        <p:spPr>
          <a:xfrm>
            <a:off x="6291278" y="4974430"/>
            <a:ext cx="1588211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sr-Latn-ME" sz="1400" dirty="0">
                <a:solidFill>
                  <a:srgbClr val="000000"/>
                </a:solidFill>
              </a:rPr>
              <a:t>Montenegro regional obrazac za prijavu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TextBox 54">
            <a:extLst>
              <a:ext uri="{FF2B5EF4-FFF2-40B4-BE49-F238E27FC236}">
                <a16:creationId xmlns:a16="http://schemas.microsoft.com/office/drawing/2014/main" id="{5703D8A3-5993-4514-93FB-69FD56867B36}"/>
              </a:ext>
            </a:extLst>
          </p:cNvPr>
          <p:cNvSpPr txBox="1"/>
          <p:nvPr/>
        </p:nvSpPr>
        <p:spPr>
          <a:xfrm>
            <a:off x="4319779" y="2589285"/>
            <a:ext cx="1588211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Latn-ME" sz="1400" dirty="0"/>
              <a:t>Montenegro </a:t>
            </a:r>
            <a:endParaRPr lang="en-US" sz="14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B23358-AF3A-4A9E-B37E-33502B746E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268" y="4799496"/>
            <a:ext cx="2907384" cy="16128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EDDD7B-42D4-44E8-8D53-D9B53EADED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827" y="1067279"/>
            <a:ext cx="2793901" cy="143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38699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77BD85CC-07F1-4441-B7AB-DFB2BEC3C519}"/>
              </a:ext>
            </a:extLst>
          </p:cNvPr>
          <p:cNvSpPr/>
          <p:nvPr/>
        </p:nvSpPr>
        <p:spPr>
          <a:xfrm rot="16200000">
            <a:off x="3717125" y="3341533"/>
            <a:ext cx="586014" cy="17493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275B3D2-9578-42D1-AAC4-DD00327B8F41}"/>
              </a:ext>
            </a:extLst>
          </p:cNvPr>
          <p:cNvSpPr/>
          <p:nvPr/>
        </p:nvSpPr>
        <p:spPr>
          <a:xfrm>
            <a:off x="0" y="0"/>
            <a:ext cx="401013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65AD9C-19A9-4144-9407-598C27987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CB17A1-4922-4768-AF2F-9A99C774F320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6E86FE8-6378-45CD-9442-C85448D4FCB1}"/>
              </a:ext>
            </a:extLst>
          </p:cNvPr>
          <p:cNvCxnSpPr>
            <a:cxnSpLocks/>
          </p:cNvCxnSpPr>
          <p:nvPr/>
        </p:nvCxnSpPr>
        <p:spPr>
          <a:xfrm flipV="1">
            <a:off x="8039100" y="-1357916"/>
            <a:ext cx="0" cy="7471065"/>
          </a:xfrm>
          <a:prstGeom prst="straightConnector1">
            <a:avLst/>
          </a:prstGeom>
          <a:ln w="127000" cap="rnd">
            <a:solidFill>
              <a:schemeClr val="bg1">
                <a:lumMod val="85000"/>
              </a:schemeClr>
            </a:solidFill>
            <a:round/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F4B8ECB9-AF54-424C-AD63-CB6FC62EA4AF}"/>
              </a:ext>
            </a:extLst>
          </p:cNvPr>
          <p:cNvSpPr/>
          <p:nvPr/>
        </p:nvSpPr>
        <p:spPr>
          <a:xfrm>
            <a:off x="7749430" y="1166536"/>
            <a:ext cx="579340" cy="579340"/>
          </a:xfrm>
          <a:prstGeom prst="ellipse">
            <a:avLst/>
          </a:prstGeom>
          <a:solidFill>
            <a:srgbClr val="FF0000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BA62846-2907-43F2-83C9-1C5BA0824F20}"/>
              </a:ext>
            </a:extLst>
          </p:cNvPr>
          <p:cNvSpPr/>
          <p:nvPr/>
        </p:nvSpPr>
        <p:spPr>
          <a:xfrm>
            <a:off x="7749430" y="2481732"/>
            <a:ext cx="579340" cy="579340"/>
          </a:xfrm>
          <a:prstGeom prst="ellipse">
            <a:avLst/>
          </a:prstGeom>
          <a:solidFill>
            <a:schemeClr val="accent2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1C0C3F0-3BE7-4274-8588-C5A9AFFE01F2}"/>
              </a:ext>
            </a:extLst>
          </p:cNvPr>
          <p:cNvSpPr/>
          <p:nvPr/>
        </p:nvSpPr>
        <p:spPr>
          <a:xfrm>
            <a:off x="7749430" y="3796928"/>
            <a:ext cx="579340" cy="579340"/>
          </a:xfrm>
          <a:prstGeom prst="ellipse">
            <a:avLst/>
          </a:prstGeom>
          <a:solidFill>
            <a:srgbClr val="FF0000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53B64B5-17F2-45CD-AFDC-7C4510E758C6}"/>
              </a:ext>
            </a:extLst>
          </p:cNvPr>
          <p:cNvSpPr/>
          <p:nvPr/>
        </p:nvSpPr>
        <p:spPr>
          <a:xfrm>
            <a:off x="7749430" y="5112124"/>
            <a:ext cx="579340" cy="579340"/>
          </a:xfrm>
          <a:prstGeom prst="ellipse">
            <a:avLst/>
          </a:prstGeom>
          <a:solidFill>
            <a:schemeClr val="accent2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91FC93F-66CD-4236-9781-FF9D70162B97}"/>
              </a:ext>
            </a:extLst>
          </p:cNvPr>
          <p:cNvSpPr/>
          <p:nvPr/>
        </p:nvSpPr>
        <p:spPr>
          <a:xfrm>
            <a:off x="8814435" y="1301530"/>
            <a:ext cx="2767965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sr-Latn-ME" sz="1400" b="1" dirty="0">
                <a:solidFill>
                  <a:prstClr val="black"/>
                </a:solidFill>
              </a:rPr>
              <a:t>Od 01. aprila do 20. maja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1A6A061-EAAA-4EA7-9104-53742AA653EB}"/>
              </a:ext>
            </a:extLst>
          </p:cNvPr>
          <p:cNvSpPr/>
          <p:nvPr/>
        </p:nvSpPr>
        <p:spPr>
          <a:xfrm>
            <a:off x="8814435" y="656061"/>
            <a:ext cx="2767965" cy="492443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defTabSz="457200">
              <a:defRPr/>
            </a:pPr>
            <a:r>
              <a:rPr lang="en-US" sz="1600" b="1" dirty="0">
                <a:solidFill>
                  <a:srgbClr val="4BACC6"/>
                </a:solidFill>
              </a:rPr>
              <a:t>ROK ZA PODNO</a:t>
            </a:r>
            <a:r>
              <a:rPr lang="sr-Latn-ME" sz="1600" b="1" dirty="0">
                <a:solidFill>
                  <a:srgbClr val="4BACC6"/>
                </a:solidFill>
              </a:rPr>
              <a:t>ŠENJE FILMOVA</a:t>
            </a:r>
            <a:endParaRPr lang="en-US" sz="1600" b="1" dirty="0">
              <a:solidFill>
                <a:srgbClr val="4BACC6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1B21150-818A-42AD-8FA1-31C61E0308B2}"/>
              </a:ext>
            </a:extLst>
          </p:cNvPr>
          <p:cNvSpPr/>
          <p:nvPr/>
        </p:nvSpPr>
        <p:spPr>
          <a:xfrm>
            <a:off x="4495800" y="2218897"/>
            <a:ext cx="2767965" cy="24622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 defTabSz="457200">
              <a:defRPr/>
            </a:pPr>
            <a:r>
              <a:rPr lang="sr-Latn-ME" sz="1600" b="1" dirty="0">
                <a:solidFill>
                  <a:srgbClr val="9BBB59"/>
                </a:solidFill>
              </a:rPr>
              <a:t>Paket podrške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D57F386-0F0B-4319-A2B4-588BA69295A5}"/>
              </a:ext>
            </a:extLst>
          </p:cNvPr>
          <p:cNvSpPr/>
          <p:nvPr/>
        </p:nvSpPr>
        <p:spPr>
          <a:xfrm>
            <a:off x="4495800" y="5359097"/>
            <a:ext cx="2767965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 defTabSz="457200">
              <a:defRPr/>
            </a:pPr>
            <a:r>
              <a:rPr lang="sr-Latn-ME" sz="1400" dirty="0">
                <a:solidFill>
                  <a:prstClr val="black"/>
                </a:solidFill>
              </a:rPr>
              <a:t>Primjer</a:t>
            </a:r>
            <a:r>
              <a:rPr lang="en-US" sz="1400" dirty="0">
                <a:solidFill>
                  <a:prstClr val="black"/>
                </a:solidFill>
              </a:rPr>
              <a:t>i</a:t>
            </a:r>
            <a:r>
              <a:rPr lang="sr-Latn-ME" sz="1400" dirty="0">
                <a:solidFill>
                  <a:prstClr val="black"/>
                </a:solidFill>
              </a:rPr>
              <a:t> nagrađenih filmova</a:t>
            </a:r>
            <a:r>
              <a:rPr lang="en-US" sz="1400" dirty="0">
                <a:solidFill>
                  <a:prstClr val="black"/>
                </a:solidFill>
              </a:rPr>
              <a:t>: </a:t>
            </a:r>
            <a:r>
              <a:rPr lang="en-US" sz="1400" dirty="0">
                <a:solidFill>
                  <a:prstClr val="black"/>
                </a:solidFill>
                <a:hlinkClick r:id="rId2"/>
              </a:rPr>
              <a:t>https://makesilentfilm.com/past-winners.html</a:t>
            </a:r>
            <a:r>
              <a:rPr lang="en-US" sz="1400" dirty="0">
                <a:solidFill>
                  <a:prstClr val="black"/>
                </a:solidFill>
              </a:rPr>
              <a:t>    . 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DBD1E5C8-2AFC-4AF0-A9CF-0E0A1AA32D32}"/>
              </a:ext>
            </a:extLst>
          </p:cNvPr>
          <p:cNvSpPr/>
          <p:nvPr/>
        </p:nvSpPr>
        <p:spPr>
          <a:xfrm>
            <a:off x="8814435" y="1196174"/>
            <a:ext cx="304165" cy="5768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BD310A5-5519-47B8-99C5-8ADD778B8BCD}"/>
              </a:ext>
            </a:extLst>
          </p:cNvPr>
          <p:cNvSpPr/>
          <p:nvPr/>
        </p:nvSpPr>
        <p:spPr>
          <a:xfrm>
            <a:off x="8814435" y="3934760"/>
            <a:ext cx="2767965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sr-Latn-ME" sz="1400" dirty="0">
                <a:solidFill>
                  <a:prstClr val="black"/>
                </a:solidFill>
              </a:rPr>
              <a:t>Slati na mail</a:t>
            </a:r>
            <a:r>
              <a:rPr lang="en-US" sz="1400" dirty="0">
                <a:solidFill>
                  <a:prstClr val="black"/>
                </a:solidFill>
              </a:rPr>
              <a:t>: </a:t>
            </a:r>
            <a:r>
              <a:rPr lang="en-US" sz="1400" dirty="0" err="1">
                <a:solidFill>
                  <a:prstClr val="black"/>
                </a:solidFill>
                <a:hlinkClick r:id="rId3"/>
              </a:rPr>
              <a:t>jelena.fusti</a:t>
            </a:r>
            <a:r>
              <a:rPr lang="sr-Latn-ME" sz="1400" dirty="0">
                <a:solidFill>
                  <a:prstClr val="black"/>
                </a:solidFill>
                <a:hlinkClick r:id="rId3"/>
              </a:rPr>
              <a:t>c</a:t>
            </a:r>
            <a:r>
              <a:rPr lang="en-US" sz="1400" dirty="0">
                <a:solidFill>
                  <a:prstClr val="black"/>
                </a:solidFill>
                <a:hlinkClick r:id="rId3"/>
              </a:rPr>
              <a:t>@forum-mne.com</a:t>
            </a:r>
            <a:endParaRPr lang="en-US" sz="1400" dirty="0">
              <a:solidFill>
                <a:prstClr val="black"/>
              </a:solidFill>
            </a:endParaRPr>
          </a:p>
          <a:p>
            <a:pPr defTabSz="457200">
              <a:defRPr/>
            </a:pPr>
            <a:r>
              <a:rPr lang="en-US" sz="1400" dirty="0">
                <a:solidFill>
                  <a:prstClr val="black"/>
                </a:solidFill>
              </a:rPr>
              <a:t>067 736 615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D41A15C-233C-4D71-91BC-DF13A72B7675}"/>
              </a:ext>
            </a:extLst>
          </p:cNvPr>
          <p:cNvSpPr/>
          <p:nvPr/>
        </p:nvSpPr>
        <p:spPr>
          <a:xfrm>
            <a:off x="8814435" y="3535511"/>
            <a:ext cx="2767965" cy="24622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defTabSz="457200">
              <a:defRPr/>
            </a:pPr>
            <a:r>
              <a:rPr lang="sr-Latn-ME" sz="1600" b="1" dirty="0">
                <a:solidFill>
                  <a:srgbClr val="F79646"/>
                </a:solidFill>
              </a:rPr>
              <a:t>PITANJA </a:t>
            </a:r>
            <a:endParaRPr lang="en-US" sz="1600" b="1" dirty="0">
              <a:solidFill>
                <a:srgbClr val="F79646"/>
              </a:solidFill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7D0353CF-CFEA-48CA-A3BB-7DA836A2FD6D}"/>
              </a:ext>
            </a:extLst>
          </p:cNvPr>
          <p:cNvSpPr/>
          <p:nvPr/>
        </p:nvSpPr>
        <p:spPr>
          <a:xfrm>
            <a:off x="8814435" y="3829404"/>
            <a:ext cx="304165" cy="576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0D785332-41D9-4334-B344-DA546BABF4D5}"/>
              </a:ext>
            </a:extLst>
          </p:cNvPr>
          <p:cNvSpPr/>
          <p:nvPr/>
        </p:nvSpPr>
        <p:spPr>
          <a:xfrm>
            <a:off x="6959600" y="2512789"/>
            <a:ext cx="304165" cy="5768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2FA93E9-8BFD-4B3A-9A47-B8B26960435F}"/>
              </a:ext>
            </a:extLst>
          </p:cNvPr>
          <p:cNvSpPr/>
          <p:nvPr/>
        </p:nvSpPr>
        <p:spPr>
          <a:xfrm>
            <a:off x="6959600" y="5146019"/>
            <a:ext cx="304165" cy="5768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D1E427F-5F1A-4A21-AAD9-A3E11A7F4C02}"/>
              </a:ext>
            </a:extLst>
          </p:cNvPr>
          <p:cNvCxnSpPr/>
          <p:nvPr/>
        </p:nvCxnSpPr>
        <p:spPr>
          <a:xfrm>
            <a:off x="8283188" y="1456206"/>
            <a:ext cx="281830" cy="0"/>
          </a:xfrm>
          <a:prstGeom prst="line">
            <a:avLst/>
          </a:prstGeom>
          <a:ln w="12700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C6A9181-758C-4682-BB62-F90908DBDB4D}"/>
              </a:ext>
            </a:extLst>
          </p:cNvPr>
          <p:cNvCxnSpPr/>
          <p:nvPr/>
        </p:nvCxnSpPr>
        <p:spPr>
          <a:xfrm>
            <a:off x="8283188" y="4086598"/>
            <a:ext cx="281830" cy="0"/>
          </a:xfrm>
          <a:prstGeom prst="line">
            <a:avLst/>
          </a:prstGeom>
          <a:ln w="12700">
            <a:solidFill>
              <a:schemeClr val="accent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DB4FBB55-8167-4386-B674-DD1159D596E2}"/>
              </a:ext>
            </a:extLst>
          </p:cNvPr>
          <p:cNvCxnSpPr/>
          <p:nvPr/>
        </p:nvCxnSpPr>
        <p:spPr>
          <a:xfrm rot="10800000">
            <a:off x="7540265" y="5401794"/>
            <a:ext cx="281830" cy="0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C434537-3804-4AE6-A8CB-046B6FEA3522}"/>
              </a:ext>
            </a:extLst>
          </p:cNvPr>
          <p:cNvCxnSpPr/>
          <p:nvPr/>
        </p:nvCxnSpPr>
        <p:spPr>
          <a:xfrm rot="10800000">
            <a:off x="7540265" y="2771402"/>
            <a:ext cx="281830" cy="0"/>
          </a:xfrm>
          <a:prstGeom prst="line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C06DB9C1-2581-4B60-919C-6F63C1E26CC8}"/>
              </a:ext>
            </a:extLst>
          </p:cNvPr>
          <p:cNvSpPr/>
          <p:nvPr/>
        </p:nvSpPr>
        <p:spPr>
          <a:xfrm>
            <a:off x="289510" y="2673736"/>
            <a:ext cx="3431111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sr-Latn-ME" sz="3200" b="1" dirty="0">
                <a:solidFill>
                  <a:prstClr val="black"/>
                </a:solidFill>
              </a:rPr>
              <a:t>Kako se prijaviti?</a:t>
            </a:r>
            <a:endParaRPr lang="en-US" sz="3200" b="1" dirty="0">
              <a:solidFill>
                <a:prstClr val="black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D57F386-0F0B-4319-A2B4-588BA69295A5}"/>
              </a:ext>
            </a:extLst>
          </p:cNvPr>
          <p:cNvSpPr/>
          <p:nvPr/>
        </p:nvSpPr>
        <p:spPr>
          <a:xfrm>
            <a:off x="5367867" y="5990103"/>
            <a:ext cx="6282266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 defTabSz="457200">
              <a:defRPr/>
            </a:pPr>
            <a:endParaRPr lang="sr-Latn-ME" sz="1600" dirty="0">
              <a:solidFill>
                <a:prstClr val="black"/>
              </a:solidFill>
            </a:endParaRPr>
          </a:p>
          <a:p>
            <a:pPr algn="r" defTabSz="457200">
              <a:defRPr/>
            </a:pPr>
            <a:r>
              <a:rPr lang="sr-Latn-ME" sz="1600" b="1" dirty="0">
                <a:solidFill>
                  <a:prstClr val="black"/>
                </a:solidFill>
              </a:rPr>
              <a:t> </a:t>
            </a:r>
            <a:r>
              <a:rPr lang="en-US" sz="1600" dirty="0">
                <a:solidFill>
                  <a:prstClr val="black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8684797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371CD-0BFB-493A-BF17-F4BCAF2B0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7</a:t>
            </a:fld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A0DFE88-E36B-4A30-851C-B2A8DFBD3C6C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 5">
            <a:extLst>
              <a:ext uri="{FF2B5EF4-FFF2-40B4-BE49-F238E27FC236}">
                <a16:creationId xmlns:a16="http://schemas.microsoft.com/office/drawing/2014/main" id="{81A44E4F-797D-42FD-8269-97F2931B1800}"/>
              </a:ext>
            </a:extLst>
          </p:cNvPr>
          <p:cNvSpPr>
            <a:spLocks/>
          </p:cNvSpPr>
          <p:nvPr/>
        </p:nvSpPr>
        <p:spPr bwMode="auto">
          <a:xfrm>
            <a:off x="7847587" y="2589285"/>
            <a:ext cx="1844943" cy="1436945"/>
          </a:xfrm>
          <a:custGeom>
            <a:avLst/>
            <a:gdLst>
              <a:gd name="T0" fmla="*/ 0 w 828"/>
              <a:gd name="T1" fmla="*/ 296 h 644"/>
              <a:gd name="T2" fmla="*/ 111 w 828"/>
              <a:gd name="T3" fmla="*/ 328 h 644"/>
              <a:gd name="T4" fmla="*/ 111 w 828"/>
              <a:gd name="T5" fmla="*/ 453 h 644"/>
              <a:gd name="T6" fmla="*/ 691 w 828"/>
              <a:gd name="T7" fmla="*/ 644 h 644"/>
              <a:gd name="T8" fmla="*/ 828 w 828"/>
              <a:gd name="T9" fmla="*/ 618 h 644"/>
              <a:gd name="T10" fmla="*/ 824 w 828"/>
              <a:gd name="T11" fmla="*/ 490 h 644"/>
              <a:gd name="T12" fmla="*/ 0 w 828"/>
              <a:gd name="T13" fmla="*/ 29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8" h="644">
                <a:moveTo>
                  <a:pt x="0" y="296"/>
                </a:moveTo>
                <a:cubicBezTo>
                  <a:pt x="111" y="328"/>
                  <a:pt x="111" y="328"/>
                  <a:pt x="111" y="328"/>
                </a:cubicBezTo>
                <a:cubicBezTo>
                  <a:pt x="111" y="453"/>
                  <a:pt x="111" y="453"/>
                  <a:pt x="111" y="453"/>
                </a:cubicBezTo>
                <a:cubicBezTo>
                  <a:pt x="111" y="453"/>
                  <a:pt x="423" y="249"/>
                  <a:pt x="691" y="644"/>
                </a:cubicBezTo>
                <a:cubicBezTo>
                  <a:pt x="828" y="618"/>
                  <a:pt x="828" y="618"/>
                  <a:pt x="828" y="618"/>
                </a:cubicBezTo>
                <a:cubicBezTo>
                  <a:pt x="824" y="490"/>
                  <a:pt x="824" y="490"/>
                  <a:pt x="824" y="490"/>
                </a:cubicBezTo>
                <a:cubicBezTo>
                  <a:pt x="824" y="490"/>
                  <a:pt x="492" y="0"/>
                  <a:pt x="0" y="29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0" name="Freeform 6">
            <a:extLst>
              <a:ext uri="{FF2B5EF4-FFF2-40B4-BE49-F238E27FC236}">
                <a16:creationId xmlns:a16="http://schemas.microsoft.com/office/drawing/2014/main" id="{A6F10BD7-8428-4BE9-A1A1-C95F90427AB5}"/>
              </a:ext>
            </a:extLst>
          </p:cNvPr>
          <p:cNvSpPr>
            <a:spLocks/>
          </p:cNvSpPr>
          <p:nvPr/>
        </p:nvSpPr>
        <p:spPr bwMode="auto">
          <a:xfrm>
            <a:off x="9585115" y="3363822"/>
            <a:ext cx="1844001" cy="1436945"/>
          </a:xfrm>
          <a:custGeom>
            <a:avLst/>
            <a:gdLst>
              <a:gd name="T0" fmla="*/ 0 w 828"/>
              <a:gd name="T1" fmla="*/ 346 h 644"/>
              <a:gd name="T2" fmla="*/ 111 w 828"/>
              <a:gd name="T3" fmla="*/ 314 h 644"/>
              <a:gd name="T4" fmla="*/ 112 w 828"/>
              <a:gd name="T5" fmla="*/ 190 h 644"/>
              <a:gd name="T6" fmla="*/ 692 w 828"/>
              <a:gd name="T7" fmla="*/ 0 h 644"/>
              <a:gd name="T8" fmla="*/ 828 w 828"/>
              <a:gd name="T9" fmla="*/ 27 h 644"/>
              <a:gd name="T10" fmla="*/ 825 w 828"/>
              <a:gd name="T11" fmla="*/ 156 h 644"/>
              <a:gd name="T12" fmla="*/ 0 w 828"/>
              <a:gd name="T13" fmla="*/ 34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8" h="644">
                <a:moveTo>
                  <a:pt x="0" y="346"/>
                </a:moveTo>
                <a:cubicBezTo>
                  <a:pt x="111" y="314"/>
                  <a:pt x="111" y="314"/>
                  <a:pt x="111" y="314"/>
                </a:cubicBezTo>
                <a:cubicBezTo>
                  <a:pt x="112" y="190"/>
                  <a:pt x="112" y="190"/>
                  <a:pt x="112" y="190"/>
                </a:cubicBezTo>
                <a:cubicBezTo>
                  <a:pt x="112" y="190"/>
                  <a:pt x="423" y="394"/>
                  <a:pt x="692" y="0"/>
                </a:cubicBezTo>
                <a:cubicBezTo>
                  <a:pt x="828" y="27"/>
                  <a:pt x="828" y="27"/>
                  <a:pt x="828" y="27"/>
                </a:cubicBezTo>
                <a:cubicBezTo>
                  <a:pt x="825" y="156"/>
                  <a:pt x="825" y="156"/>
                  <a:pt x="825" y="156"/>
                </a:cubicBezTo>
                <a:cubicBezTo>
                  <a:pt x="825" y="156"/>
                  <a:pt x="491" y="644"/>
                  <a:pt x="0" y="3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1" name="Freeform 7">
            <a:extLst>
              <a:ext uri="{FF2B5EF4-FFF2-40B4-BE49-F238E27FC236}">
                <a16:creationId xmlns:a16="http://schemas.microsoft.com/office/drawing/2014/main" id="{47D99CEB-63B2-4591-88CD-B34D4E642263}"/>
              </a:ext>
            </a:extLst>
          </p:cNvPr>
          <p:cNvSpPr>
            <a:spLocks/>
          </p:cNvSpPr>
          <p:nvPr/>
        </p:nvSpPr>
        <p:spPr bwMode="auto">
          <a:xfrm>
            <a:off x="919157" y="2589285"/>
            <a:ext cx="1842116" cy="1436945"/>
          </a:xfrm>
          <a:custGeom>
            <a:avLst/>
            <a:gdLst>
              <a:gd name="T0" fmla="*/ 0 w 827"/>
              <a:gd name="T1" fmla="*/ 296 h 644"/>
              <a:gd name="T2" fmla="*/ 111 w 827"/>
              <a:gd name="T3" fmla="*/ 328 h 644"/>
              <a:gd name="T4" fmla="*/ 111 w 827"/>
              <a:gd name="T5" fmla="*/ 453 h 644"/>
              <a:gd name="T6" fmla="*/ 691 w 827"/>
              <a:gd name="T7" fmla="*/ 644 h 644"/>
              <a:gd name="T8" fmla="*/ 827 w 827"/>
              <a:gd name="T9" fmla="*/ 618 h 644"/>
              <a:gd name="T10" fmla="*/ 824 w 827"/>
              <a:gd name="T11" fmla="*/ 490 h 644"/>
              <a:gd name="T12" fmla="*/ 0 w 827"/>
              <a:gd name="T13" fmla="*/ 29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7" h="644">
                <a:moveTo>
                  <a:pt x="0" y="296"/>
                </a:moveTo>
                <a:cubicBezTo>
                  <a:pt x="111" y="328"/>
                  <a:pt x="111" y="328"/>
                  <a:pt x="111" y="328"/>
                </a:cubicBezTo>
                <a:cubicBezTo>
                  <a:pt x="111" y="453"/>
                  <a:pt x="111" y="453"/>
                  <a:pt x="111" y="453"/>
                </a:cubicBezTo>
                <a:cubicBezTo>
                  <a:pt x="111" y="453"/>
                  <a:pt x="423" y="249"/>
                  <a:pt x="691" y="644"/>
                </a:cubicBezTo>
                <a:cubicBezTo>
                  <a:pt x="827" y="618"/>
                  <a:pt x="827" y="618"/>
                  <a:pt x="827" y="618"/>
                </a:cubicBezTo>
                <a:cubicBezTo>
                  <a:pt x="824" y="490"/>
                  <a:pt x="824" y="490"/>
                  <a:pt x="824" y="490"/>
                </a:cubicBezTo>
                <a:cubicBezTo>
                  <a:pt x="824" y="490"/>
                  <a:pt x="492" y="0"/>
                  <a:pt x="0" y="29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2" name="Freeform 8">
            <a:extLst>
              <a:ext uri="{FF2B5EF4-FFF2-40B4-BE49-F238E27FC236}">
                <a16:creationId xmlns:a16="http://schemas.microsoft.com/office/drawing/2014/main" id="{784F79CC-30DB-4514-BF73-89E9B955DBB5}"/>
              </a:ext>
            </a:extLst>
          </p:cNvPr>
          <p:cNvSpPr>
            <a:spLocks/>
          </p:cNvSpPr>
          <p:nvPr/>
        </p:nvSpPr>
        <p:spPr bwMode="auto">
          <a:xfrm>
            <a:off x="2653855" y="3363822"/>
            <a:ext cx="1846827" cy="1436945"/>
          </a:xfrm>
          <a:custGeom>
            <a:avLst/>
            <a:gdLst>
              <a:gd name="T0" fmla="*/ 0 w 829"/>
              <a:gd name="T1" fmla="*/ 346 h 644"/>
              <a:gd name="T2" fmla="*/ 112 w 829"/>
              <a:gd name="T3" fmla="*/ 314 h 644"/>
              <a:gd name="T4" fmla="*/ 112 w 829"/>
              <a:gd name="T5" fmla="*/ 190 h 644"/>
              <a:gd name="T6" fmla="*/ 693 w 829"/>
              <a:gd name="T7" fmla="*/ 0 h 644"/>
              <a:gd name="T8" fmla="*/ 829 w 829"/>
              <a:gd name="T9" fmla="*/ 27 h 644"/>
              <a:gd name="T10" fmla="*/ 825 w 829"/>
              <a:gd name="T11" fmla="*/ 156 h 644"/>
              <a:gd name="T12" fmla="*/ 0 w 829"/>
              <a:gd name="T13" fmla="*/ 34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9" h="644">
                <a:moveTo>
                  <a:pt x="0" y="346"/>
                </a:moveTo>
                <a:cubicBezTo>
                  <a:pt x="112" y="314"/>
                  <a:pt x="112" y="314"/>
                  <a:pt x="112" y="314"/>
                </a:cubicBezTo>
                <a:cubicBezTo>
                  <a:pt x="112" y="190"/>
                  <a:pt x="112" y="190"/>
                  <a:pt x="112" y="190"/>
                </a:cubicBezTo>
                <a:cubicBezTo>
                  <a:pt x="112" y="190"/>
                  <a:pt x="423" y="394"/>
                  <a:pt x="693" y="0"/>
                </a:cubicBezTo>
                <a:cubicBezTo>
                  <a:pt x="829" y="27"/>
                  <a:pt x="829" y="27"/>
                  <a:pt x="829" y="27"/>
                </a:cubicBezTo>
                <a:cubicBezTo>
                  <a:pt x="825" y="156"/>
                  <a:pt x="825" y="156"/>
                  <a:pt x="825" y="156"/>
                </a:cubicBezTo>
                <a:cubicBezTo>
                  <a:pt x="825" y="156"/>
                  <a:pt x="491" y="644"/>
                  <a:pt x="0" y="3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3" name="Freeform 9">
            <a:extLst>
              <a:ext uri="{FF2B5EF4-FFF2-40B4-BE49-F238E27FC236}">
                <a16:creationId xmlns:a16="http://schemas.microsoft.com/office/drawing/2014/main" id="{C8EEBE69-DAA6-4EC6-B708-87F4946045F7}"/>
              </a:ext>
            </a:extLst>
          </p:cNvPr>
          <p:cNvSpPr>
            <a:spLocks/>
          </p:cNvSpPr>
          <p:nvPr/>
        </p:nvSpPr>
        <p:spPr bwMode="auto">
          <a:xfrm>
            <a:off x="4396097" y="2589285"/>
            <a:ext cx="1841174" cy="1436945"/>
          </a:xfrm>
          <a:custGeom>
            <a:avLst/>
            <a:gdLst>
              <a:gd name="T0" fmla="*/ 0 w 827"/>
              <a:gd name="T1" fmla="*/ 296 h 644"/>
              <a:gd name="T2" fmla="*/ 111 w 827"/>
              <a:gd name="T3" fmla="*/ 328 h 644"/>
              <a:gd name="T4" fmla="*/ 111 w 827"/>
              <a:gd name="T5" fmla="*/ 453 h 644"/>
              <a:gd name="T6" fmla="*/ 691 w 827"/>
              <a:gd name="T7" fmla="*/ 644 h 644"/>
              <a:gd name="T8" fmla="*/ 827 w 827"/>
              <a:gd name="T9" fmla="*/ 618 h 644"/>
              <a:gd name="T10" fmla="*/ 824 w 827"/>
              <a:gd name="T11" fmla="*/ 490 h 644"/>
              <a:gd name="T12" fmla="*/ 0 w 827"/>
              <a:gd name="T13" fmla="*/ 29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7" h="644">
                <a:moveTo>
                  <a:pt x="0" y="296"/>
                </a:moveTo>
                <a:cubicBezTo>
                  <a:pt x="111" y="328"/>
                  <a:pt x="111" y="328"/>
                  <a:pt x="111" y="328"/>
                </a:cubicBezTo>
                <a:cubicBezTo>
                  <a:pt x="111" y="453"/>
                  <a:pt x="111" y="453"/>
                  <a:pt x="111" y="453"/>
                </a:cubicBezTo>
                <a:cubicBezTo>
                  <a:pt x="111" y="453"/>
                  <a:pt x="423" y="249"/>
                  <a:pt x="691" y="644"/>
                </a:cubicBezTo>
                <a:cubicBezTo>
                  <a:pt x="827" y="618"/>
                  <a:pt x="827" y="618"/>
                  <a:pt x="827" y="618"/>
                </a:cubicBezTo>
                <a:cubicBezTo>
                  <a:pt x="824" y="490"/>
                  <a:pt x="824" y="490"/>
                  <a:pt x="824" y="490"/>
                </a:cubicBezTo>
                <a:cubicBezTo>
                  <a:pt x="824" y="490"/>
                  <a:pt x="492" y="0"/>
                  <a:pt x="0" y="29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4" name="Freeform 10">
            <a:extLst>
              <a:ext uri="{FF2B5EF4-FFF2-40B4-BE49-F238E27FC236}">
                <a16:creationId xmlns:a16="http://schemas.microsoft.com/office/drawing/2014/main" id="{4159EC00-F82A-40F2-9613-C667AA47B91A}"/>
              </a:ext>
            </a:extLst>
          </p:cNvPr>
          <p:cNvSpPr>
            <a:spLocks/>
          </p:cNvSpPr>
          <p:nvPr/>
        </p:nvSpPr>
        <p:spPr bwMode="auto">
          <a:xfrm>
            <a:off x="6130791" y="3363822"/>
            <a:ext cx="1846827" cy="1436945"/>
          </a:xfrm>
          <a:custGeom>
            <a:avLst/>
            <a:gdLst>
              <a:gd name="T0" fmla="*/ 0 w 829"/>
              <a:gd name="T1" fmla="*/ 346 h 644"/>
              <a:gd name="T2" fmla="*/ 112 w 829"/>
              <a:gd name="T3" fmla="*/ 314 h 644"/>
              <a:gd name="T4" fmla="*/ 112 w 829"/>
              <a:gd name="T5" fmla="*/ 190 h 644"/>
              <a:gd name="T6" fmla="*/ 693 w 829"/>
              <a:gd name="T7" fmla="*/ 0 h 644"/>
              <a:gd name="T8" fmla="*/ 829 w 829"/>
              <a:gd name="T9" fmla="*/ 27 h 644"/>
              <a:gd name="T10" fmla="*/ 825 w 829"/>
              <a:gd name="T11" fmla="*/ 156 h 644"/>
              <a:gd name="T12" fmla="*/ 0 w 829"/>
              <a:gd name="T13" fmla="*/ 34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9" h="644">
                <a:moveTo>
                  <a:pt x="0" y="346"/>
                </a:moveTo>
                <a:cubicBezTo>
                  <a:pt x="112" y="314"/>
                  <a:pt x="112" y="314"/>
                  <a:pt x="112" y="314"/>
                </a:cubicBezTo>
                <a:cubicBezTo>
                  <a:pt x="112" y="190"/>
                  <a:pt x="112" y="190"/>
                  <a:pt x="112" y="190"/>
                </a:cubicBezTo>
                <a:cubicBezTo>
                  <a:pt x="112" y="190"/>
                  <a:pt x="423" y="394"/>
                  <a:pt x="693" y="0"/>
                </a:cubicBezTo>
                <a:cubicBezTo>
                  <a:pt x="829" y="27"/>
                  <a:pt x="829" y="27"/>
                  <a:pt x="829" y="27"/>
                </a:cubicBezTo>
                <a:cubicBezTo>
                  <a:pt x="825" y="156"/>
                  <a:pt x="825" y="156"/>
                  <a:pt x="825" y="156"/>
                </a:cubicBezTo>
                <a:cubicBezTo>
                  <a:pt x="825" y="156"/>
                  <a:pt x="491" y="644"/>
                  <a:pt x="0" y="3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50">
            <a:extLst>
              <a:ext uri="{FF2B5EF4-FFF2-40B4-BE49-F238E27FC236}">
                <a16:creationId xmlns:a16="http://schemas.microsoft.com/office/drawing/2014/main" id="{62906DF8-2C16-4398-9864-B9779DF8C329}"/>
              </a:ext>
            </a:extLst>
          </p:cNvPr>
          <p:cNvSpPr txBox="1"/>
          <p:nvPr/>
        </p:nvSpPr>
        <p:spPr>
          <a:xfrm>
            <a:off x="113389" y="2246825"/>
            <a:ext cx="2672392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sr-Latn-ME" sz="1400" b="1" dirty="0"/>
              <a:t>Priča</a:t>
            </a: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TextBox 54">
            <a:extLst>
              <a:ext uri="{FF2B5EF4-FFF2-40B4-BE49-F238E27FC236}">
                <a16:creationId xmlns:a16="http://schemas.microsoft.com/office/drawing/2014/main" id="{4EABD469-78AC-4763-9913-4877F3AE9004}"/>
              </a:ext>
            </a:extLst>
          </p:cNvPr>
          <p:cNvSpPr txBox="1"/>
          <p:nvPr/>
        </p:nvSpPr>
        <p:spPr>
          <a:xfrm>
            <a:off x="2443366" y="4866708"/>
            <a:ext cx="1588211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1400" b="1" dirty="0" err="1"/>
              <a:t>Režija</a:t>
            </a:r>
            <a:endParaRPr lang="en-US" sz="1400" b="1" dirty="0"/>
          </a:p>
          <a:p>
            <a:pPr lvl="0" algn="ctr"/>
            <a:endParaRPr lang="en-US" sz="14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58">
            <a:extLst>
              <a:ext uri="{FF2B5EF4-FFF2-40B4-BE49-F238E27FC236}">
                <a16:creationId xmlns:a16="http://schemas.microsoft.com/office/drawing/2014/main" id="{55D8E1C2-1308-4221-8BD5-263F5D5D873D}"/>
              </a:ext>
            </a:extLst>
          </p:cNvPr>
          <p:cNvSpPr txBox="1"/>
          <p:nvPr/>
        </p:nvSpPr>
        <p:spPr>
          <a:xfrm>
            <a:off x="4306110" y="1776157"/>
            <a:ext cx="1588211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vi-VN" sz="1400" b="1" dirty="0"/>
              <a:t>Kinematografija (kamera i osvjetljenje)</a:t>
            </a:r>
            <a:endParaRPr lang="en-US" sz="1400" b="1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4" name="TextBox 62">
            <a:extLst>
              <a:ext uri="{FF2B5EF4-FFF2-40B4-BE49-F238E27FC236}">
                <a16:creationId xmlns:a16="http://schemas.microsoft.com/office/drawing/2014/main" id="{5676697B-17DC-49D0-904F-E91A6F71437F}"/>
              </a:ext>
            </a:extLst>
          </p:cNvPr>
          <p:cNvSpPr txBox="1"/>
          <p:nvPr/>
        </p:nvSpPr>
        <p:spPr>
          <a:xfrm>
            <a:off x="5922687" y="4866708"/>
            <a:ext cx="1588211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sr-Latn-ME" sz="1400" b="1" dirty="0">
                <a:solidFill>
                  <a:srgbClr val="000000"/>
                </a:solidFill>
              </a:rPr>
              <a:t>Montaža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6" name="TextBox 66">
            <a:extLst>
              <a:ext uri="{FF2B5EF4-FFF2-40B4-BE49-F238E27FC236}">
                <a16:creationId xmlns:a16="http://schemas.microsoft.com/office/drawing/2014/main" id="{1E55A7DC-FB37-46E9-8417-C6D97AE86E37}"/>
              </a:ext>
            </a:extLst>
          </p:cNvPr>
          <p:cNvSpPr txBox="1"/>
          <p:nvPr/>
        </p:nvSpPr>
        <p:spPr>
          <a:xfrm>
            <a:off x="7772776" y="1745665"/>
            <a:ext cx="1588211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sr-Latn-ME" sz="1400" b="1" dirty="0"/>
              <a:t>Produkcija</a:t>
            </a:r>
            <a:endParaRPr lang="en-US" sz="1400" b="1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75CE019-0E3A-43F0-9956-737AB9FE6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7843" y="2575094"/>
            <a:ext cx="941317" cy="946028"/>
          </a:xfrm>
          <a:prstGeom prst="ellipse">
            <a:avLst/>
          </a:prstGeom>
          <a:solidFill>
            <a:schemeClr val="accent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A686FA0-2BCE-4FCA-8B01-07DE6E5C6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4306" y="3869057"/>
            <a:ext cx="942259" cy="944144"/>
          </a:xfrm>
          <a:prstGeom prst="ellipse">
            <a:avLst/>
          </a:prstGeom>
          <a:solidFill>
            <a:srgbClr val="FF0000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359CD15-C5A4-4929-9E9B-CE888CF91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4176" y="3869057"/>
            <a:ext cx="942259" cy="944144"/>
          </a:xfrm>
          <a:prstGeom prst="ellipse">
            <a:avLst/>
          </a:prstGeom>
          <a:solidFill>
            <a:srgbClr val="FF0000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5E0BEBA-BDF1-4A80-BD8D-3F2D5E87D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3189" y="3869057"/>
            <a:ext cx="942259" cy="944144"/>
          </a:xfrm>
          <a:prstGeom prst="ellipse">
            <a:avLst/>
          </a:prstGeom>
          <a:solidFill>
            <a:srgbClr val="FF0000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8B9319D-AE51-4F0E-9FAC-057FDF76F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5417" y="2604702"/>
            <a:ext cx="942259" cy="946028"/>
          </a:xfrm>
          <a:prstGeom prst="ellipse">
            <a:avLst/>
          </a:prstGeom>
          <a:solidFill>
            <a:schemeClr val="accent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20EC245-17AB-4F27-9DD0-56CF425E5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9522" y="2575094"/>
            <a:ext cx="942259" cy="946028"/>
          </a:xfrm>
          <a:prstGeom prst="ellipse">
            <a:avLst/>
          </a:prstGeom>
          <a:solidFill>
            <a:schemeClr val="accent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9" name="TextBox 62">
            <a:extLst>
              <a:ext uri="{FF2B5EF4-FFF2-40B4-BE49-F238E27FC236}">
                <a16:creationId xmlns:a16="http://schemas.microsoft.com/office/drawing/2014/main" id="{8F5A4F8E-F5BA-4876-96A9-432026521942}"/>
              </a:ext>
            </a:extLst>
          </p:cNvPr>
          <p:cNvSpPr txBox="1"/>
          <p:nvPr/>
        </p:nvSpPr>
        <p:spPr>
          <a:xfrm>
            <a:off x="9462440" y="4651265"/>
            <a:ext cx="1588211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1400" b="1" dirty="0" err="1"/>
              <a:t>Različitost</a:t>
            </a:r>
            <a:r>
              <a:rPr lang="en-US" sz="1400" b="1" dirty="0"/>
              <a:t> i </a:t>
            </a:r>
            <a:r>
              <a:rPr lang="en-US" sz="1400" b="1" dirty="0" err="1"/>
              <a:t>inkluzivnost</a:t>
            </a:r>
            <a:endParaRPr lang="en-US" sz="1400" b="1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7471" y="547946"/>
            <a:ext cx="7217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ME" b="1" dirty="0"/>
              <a:t>Najbolji filmovi će biti odabrani na osnovu sljedećih kriterijuma</a:t>
            </a:r>
            <a:r>
              <a:rPr lang="en-US" b="1" dirty="0"/>
              <a:t>: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0996262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77BD85CC-07F1-4441-B7AB-DFB2BEC3C519}"/>
              </a:ext>
            </a:extLst>
          </p:cNvPr>
          <p:cNvSpPr/>
          <p:nvPr/>
        </p:nvSpPr>
        <p:spPr>
          <a:xfrm rot="16200000">
            <a:off x="3717125" y="3341533"/>
            <a:ext cx="586014" cy="17493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275B3D2-9578-42D1-AAC4-DD00327B8F41}"/>
              </a:ext>
            </a:extLst>
          </p:cNvPr>
          <p:cNvSpPr/>
          <p:nvPr/>
        </p:nvSpPr>
        <p:spPr>
          <a:xfrm>
            <a:off x="0" y="0"/>
            <a:ext cx="401013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65AD9C-19A9-4144-9407-598C27987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CB17A1-4922-4768-AF2F-9A99C774F320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6E86FE8-6378-45CD-9442-C85448D4FCB1}"/>
              </a:ext>
            </a:extLst>
          </p:cNvPr>
          <p:cNvCxnSpPr>
            <a:cxnSpLocks/>
          </p:cNvCxnSpPr>
          <p:nvPr/>
        </p:nvCxnSpPr>
        <p:spPr>
          <a:xfrm flipV="1">
            <a:off x="8039100" y="-1357916"/>
            <a:ext cx="0" cy="7471065"/>
          </a:xfrm>
          <a:prstGeom prst="straightConnector1">
            <a:avLst/>
          </a:prstGeom>
          <a:ln w="127000" cap="rnd">
            <a:solidFill>
              <a:schemeClr val="bg1">
                <a:lumMod val="85000"/>
              </a:schemeClr>
            </a:solidFill>
            <a:round/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F4B8ECB9-AF54-424C-AD63-CB6FC62EA4AF}"/>
              </a:ext>
            </a:extLst>
          </p:cNvPr>
          <p:cNvSpPr/>
          <p:nvPr/>
        </p:nvSpPr>
        <p:spPr>
          <a:xfrm>
            <a:off x="7749430" y="1166536"/>
            <a:ext cx="579340" cy="579340"/>
          </a:xfrm>
          <a:prstGeom prst="ellipse">
            <a:avLst/>
          </a:prstGeom>
          <a:solidFill>
            <a:schemeClr val="accent2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BA62846-2907-43F2-83C9-1C5BA0824F20}"/>
              </a:ext>
            </a:extLst>
          </p:cNvPr>
          <p:cNvSpPr/>
          <p:nvPr/>
        </p:nvSpPr>
        <p:spPr>
          <a:xfrm>
            <a:off x="7749430" y="2481732"/>
            <a:ext cx="579340" cy="579340"/>
          </a:xfrm>
          <a:prstGeom prst="ellipse">
            <a:avLst/>
          </a:prstGeom>
          <a:solidFill>
            <a:srgbClr val="FF0000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1C0C3F0-3BE7-4274-8588-C5A9AFFE01F2}"/>
              </a:ext>
            </a:extLst>
          </p:cNvPr>
          <p:cNvSpPr/>
          <p:nvPr/>
        </p:nvSpPr>
        <p:spPr>
          <a:xfrm>
            <a:off x="7749430" y="3796928"/>
            <a:ext cx="579340" cy="579340"/>
          </a:xfrm>
          <a:prstGeom prst="ellipse">
            <a:avLst/>
          </a:prstGeom>
          <a:solidFill>
            <a:schemeClr val="accent2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53B64B5-17F2-45CD-AFDC-7C4510E758C6}"/>
              </a:ext>
            </a:extLst>
          </p:cNvPr>
          <p:cNvSpPr/>
          <p:nvPr/>
        </p:nvSpPr>
        <p:spPr>
          <a:xfrm>
            <a:off x="7749430" y="5112124"/>
            <a:ext cx="579340" cy="579340"/>
          </a:xfrm>
          <a:prstGeom prst="ellipse">
            <a:avLst/>
          </a:prstGeom>
          <a:solidFill>
            <a:srgbClr val="FF0000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91FC93F-66CD-4236-9781-FF9D70162B97}"/>
              </a:ext>
            </a:extLst>
          </p:cNvPr>
          <p:cNvSpPr/>
          <p:nvPr/>
        </p:nvSpPr>
        <p:spPr>
          <a:xfrm>
            <a:off x="8814435" y="1301530"/>
            <a:ext cx="2767965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</a:rPr>
              <a:t>N</a:t>
            </a:r>
            <a:r>
              <a:rPr lang="sr-Latn-ME" sz="1400" dirty="0">
                <a:solidFill>
                  <a:prstClr val="black"/>
                </a:solidFill>
              </a:rPr>
              <a:t>i</a:t>
            </a:r>
            <a:r>
              <a:rPr lang="en-US" sz="1400" dirty="0" err="1">
                <a:solidFill>
                  <a:prstClr val="black"/>
                </a:solidFill>
              </a:rPr>
              <a:t>jemi</a:t>
            </a:r>
            <a:r>
              <a:rPr lang="en-US" sz="1400" dirty="0">
                <a:solidFill>
                  <a:prstClr val="black"/>
                </a:solidFill>
              </a:rPr>
              <a:t> film ne mora </a:t>
            </a:r>
            <a:r>
              <a:rPr lang="en-US" sz="1400" dirty="0" err="1">
                <a:solidFill>
                  <a:prstClr val="black"/>
                </a:solidFill>
              </a:rPr>
              <a:t>biti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crno-bijeli</a:t>
            </a:r>
            <a:endParaRPr lang="en-US" sz="1400" dirty="0">
              <a:solidFill>
                <a:prstClr val="black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solidFill>
                  <a:prstClr val="black"/>
                </a:solidFill>
              </a:rPr>
              <a:t>Nijemi</a:t>
            </a:r>
            <a:r>
              <a:rPr lang="en-US" sz="1400" dirty="0">
                <a:solidFill>
                  <a:prstClr val="black"/>
                </a:solidFill>
              </a:rPr>
              <a:t> film ne </a:t>
            </a:r>
            <a:r>
              <a:rPr lang="en-US" sz="1400" dirty="0" err="1">
                <a:solidFill>
                  <a:prstClr val="black"/>
                </a:solidFill>
              </a:rPr>
              <a:t>smije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sadr</a:t>
            </a:r>
            <a:r>
              <a:rPr lang="sr-Latn-ME" sz="1400" dirty="0">
                <a:solidFill>
                  <a:prstClr val="black"/>
                </a:solidFill>
              </a:rPr>
              <a:t>žati govorne elemente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1A6A061-EAAA-4EA7-9104-53742AA653EB}"/>
              </a:ext>
            </a:extLst>
          </p:cNvPr>
          <p:cNvSpPr/>
          <p:nvPr/>
        </p:nvSpPr>
        <p:spPr>
          <a:xfrm>
            <a:off x="8814435" y="902283"/>
            <a:ext cx="2767965" cy="24622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defTabSz="457200">
              <a:defRPr/>
            </a:pPr>
            <a:r>
              <a:rPr lang="en-US" sz="1600" b="1" dirty="0">
                <a:solidFill>
                  <a:srgbClr val="4BACC6"/>
                </a:solidFill>
              </a:rPr>
              <a:t>Film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F1AED1F-CF68-4A61-94F4-5D6D11DBE623}"/>
              </a:ext>
            </a:extLst>
          </p:cNvPr>
          <p:cNvSpPr/>
          <p:nvPr/>
        </p:nvSpPr>
        <p:spPr>
          <a:xfrm>
            <a:off x="4495800" y="2618145"/>
            <a:ext cx="2767965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 defTabSz="457200">
              <a:defRPr/>
            </a:pPr>
            <a:r>
              <a:rPr lang="sr-Latn-ME" sz="1400" dirty="0">
                <a:solidFill>
                  <a:prstClr val="black"/>
                </a:solidFill>
              </a:rPr>
              <a:t>Prijaviti možete v</a:t>
            </a:r>
            <a:r>
              <a:rPr lang="en-US" sz="1400" dirty="0">
                <a:solidFill>
                  <a:prstClr val="black"/>
                </a:solidFill>
              </a:rPr>
              <a:t>i</a:t>
            </a:r>
            <a:r>
              <a:rPr lang="sr-Latn-ME" sz="1400" dirty="0">
                <a:solidFill>
                  <a:prstClr val="black"/>
                </a:solidFill>
              </a:rPr>
              <a:t>še od 1 filma, ali se svaki film mora posebno unijeti u aplikacionu formu.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1B21150-818A-42AD-8FA1-31C61E0308B2}"/>
              </a:ext>
            </a:extLst>
          </p:cNvPr>
          <p:cNvSpPr/>
          <p:nvPr/>
        </p:nvSpPr>
        <p:spPr>
          <a:xfrm>
            <a:off x="4495800" y="2218896"/>
            <a:ext cx="2767965" cy="24622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 defTabSz="457200">
              <a:defRPr/>
            </a:pPr>
            <a:r>
              <a:rPr lang="sr-Latn-ME" sz="1600" b="1" dirty="0">
                <a:solidFill>
                  <a:srgbClr val="9BBB59"/>
                </a:solidFill>
              </a:rPr>
              <a:t>Broj prijavljenih filmova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D57F386-0F0B-4319-A2B4-588BA69295A5}"/>
              </a:ext>
            </a:extLst>
          </p:cNvPr>
          <p:cNvSpPr/>
          <p:nvPr/>
        </p:nvSpPr>
        <p:spPr>
          <a:xfrm>
            <a:off x="4495800" y="5251375"/>
            <a:ext cx="2767965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 defTabSz="457200">
              <a:defRPr/>
            </a:pPr>
            <a:r>
              <a:rPr lang="sr-Latn-ME" sz="1400" dirty="0">
                <a:solidFill>
                  <a:prstClr val="black"/>
                </a:solidFill>
              </a:rPr>
              <a:t>Nagrada se dodjeljuje po filmu, a ne po broju članova koji su učestvovali u kreitanju</a:t>
            </a:r>
            <a:r>
              <a:rPr lang="en-US" sz="1400" dirty="0">
                <a:solidFill>
                  <a:prstClr val="black"/>
                </a:solidFill>
              </a:rPr>
              <a:t>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CD52C9C-08DE-4DFB-AB05-A255A6B146CA}"/>
              </a:ext>
            </a:extLst>
          </p:cNvPr>
          <p:cNvSpPr/>
          <p:nvPr/>
        </p:nvSpPr>
        <p:spPr>
          <a:xfrm>
            <a:off x="4495800" y="4852126"/>
            <a:ext cx="2767965" cy="24622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 defTabSz="457200">
              <a:defRPr/>
            </a:pPr>
            <a:r>
              <a:rPr lang="sr-Latn-ME" sz="1600" b="1" dirty="0">
                <a:solidFill>
                  <a:srgbClr val="C0504D"/>
                </a:solidFill>
              </a:rPr>
              <a:t>Nagrada </a:t>
            </a:r>
            <a:endParaRPr lang="en-US" sz="1600" b="1" dirty="0">
              <a:solidFill>
                <a:srgbClr val="C0504D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DBD1E5C8-2AFC-4AF0-A9CF-0E0A1AA32D32}"/>
              </a:ext>
            </a:extLst>
          </p:cNvPr>
          <p:cNvSpPr/>
          <p:nvPr/>
        </p:nvSpPr>
        <p:spPr>
          <a:xfrm>
            <a:off x="8814435" y="1196174"/>
            <a:ext cx="304165" cy="5768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BD310A5-5519-47B8-99C5-8ADD778B8BCD}"/>
              </a:ext>
            </a:extLst>
          </p:cNvPr>
          <p:cNvSpPr/>
          <p:nvPr/>
        </p:nvSpPr>
        <p:spPr>
          <a:xfrm>
            <a:off x="8814435" y="3934760"/>
            <a:ext cx="2767965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sr-Latn-ME" sz="1400" dirty="0">
                <a:solidFill>
                  <a:prstClr val="black"/>
                </a:solidFill>
              </a:rPr>
              <a:t>Film možete prijaviti ili kao pojedinac ili kao grupa, ali svi članovi moraju imati od 16 do 20 godina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D41A15C-233C-4D71-91BC-DF13A72B7675}"/>
              </a:ext>
            </a:extLst>
          </p:cNvPr>
          <p:cNvSpPr/>
          <p:nvPr/>
        </p:nvSpPr>
        <p:spPr>
          <a:xfrm>
            <a:off x="8814435" y="3535511"/>
            <a:ext cx="2767965" cy="24622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defTabSz="457200">
              <a:defRPr/>
            </a:pPr>
            <a:r>
              <a:rPr lang="sr-Latn-ME" sz="1600" b="1" dirty="0">
                <a:solidFill>
                  <a:srgbClr val="F79646"/>
                </a:solidFill>
              </a:rPr>
              <a:t>NAPOMENA</a:t>
            </a:r>
            <a:endParaRPr lang="en-US" sz="1600" b="1" dirty="0">
              <a:solidFill>
                <a:srgbClr val="F79646"/>
              </a:solidFill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7D0353CF-CFEA-48CA-A3BB-7DA836A2FD6D}"/>
              </a:ext>
            </a:extLst>
          </p:cNvPr>
          <p:cNvSpPr/>
          <p:nvPr/>
        </p:nvSpPr>
        <p:spPr>
          <a:xfrm>
            <a:off x="8814435" y="3829404"/>
            <a:ext cx="304165" cy="576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0D785332-41D9-4334-B344-DA546BABF4D5}"/>
              </a:ext>
            </a:extLst>
          </p:cNvPr>
          <p:cNvSpPr/>
          <p:nvPr/>
        </p:nvSpPr>
        <p:spPr>
          <a:xfrm>
            <a:off x="6959600" y="2512789"/>
            <a:ext cx="304165" cy="5768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2FA93E9-8BFD-4B3A-9A47-B8B26960435F}"/>
              </a:ext>
            </a:extLst>
          </p:cNvPr>
          <p:cNvSpPr/>
          <p:nvPr/>
        </p:nvSpPr>
        <p:spPr>
          <a:xfrm>
            <a:off x="6959600" y="5146019"/>
            <a:ext cx="304165" cy="5768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D1E427F-5F1A-4A21-AAD9-A3E11A7F4C02}"/>
              </a:ext>
            </a:extLst>
          </p:cNvPr>
          <p:cNvCxnSpPr/>
          <p:nvPr/>
        </p:nvCxnSpPr>
        <p:spPr>
          <a:xfrm>
            <a:off x="8283188" y="1456206"/>
            <a:ext cx="281830" cy="0"/>
          </a:xfrm>
          <a:prstGeom prst="line">
            <a:avLst/>
          </a:prstGeom>
          <a:ln w="12700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C6A9181-758C-4682-BB62-F90908DBDB4D}"/>
              </a:ext>
            </a:extLst>
          </p:cNvPr>
          <p:cNvCxnSpPr/>
          <p:nvPr/>
        </p:nvCxnSpPr>
        <p:spPr>
          <a:xfrm>
            <a:off x="8283188" y="4086598"/>
            <a:ext cx="281830" cy="0"/>
          </a:xfrm>
          <a:prstGeom prst="line">
            <a:avLst/>
          </a:prstGeom>
          <a:ln w="12700">
            <a:solidFill>
              <a:schemeClr val="accent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DB4FBB55-8167-4386-B674-DD1159D596E2}"/>
              </a:ext>
            </a:extLst>
          </p:cNvPr>
          <p:cNvCxnSpPr/>
          <p:nvPr/>
        </p:nvCxnSpPr>
        <p:spPr>
          <a:xfrm rot="10800000">
            <a:off x="7540265" y="5401794"/>
            <a:ext cx="281830" cy="0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C434537-3804-4AE6-A8CB-046B6FEA3522}"/>
              </a:ext>
            </a:extLst>
          </p:cNvPr>
          <p:cNvCxnSpPr/>
          <p:nvPr/>
        </p:nvCxnSpPr>
        <p:spPr>
          <a:xfrm rot="10800000">
            <a:off x="7540265" y="2771402"/>
            <a:ext cx="281830" cy="0"/>
          </a:xfrm>
          <a:prstGeom prst="line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C06DB9C1-2581-4B60-919C-6F63C1E26CC8}"/>
              </a:ext>
            </a:extLst>
          </p:cNvPr>
          <p:cNvSpPr/>
          <p:nvPr/>
        </p:nvSpPr>
        <p:spPr>
          <a:xfrm>
            <a:off x="289510" y="2673736"/>
            <a:ext cx="3431111" cy="98488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sr-Latn-ME" sz="3200" b="1" dirty="0">
                <a:solidFill>
                  <a:prstClr val="black"/>
                </a:solidFill>
              </a:rPr>
              <a:t>Dodatne informacije</a:t>
            </a:r>
            <a:endParaRPr 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73111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A008D1A-DEE6-4DA8-A713-AF7750E330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" t="8079" r="413" b="807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96DAED0-A7C3-4FAB-8683-06E02328439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F3709-6C7F-480C-A8F6-B9774B78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3CD11F-E04A-4DD6-82AC-5146C00AB75D}"/>
              </a:ext>
            </a:extLst>
          </p:cNvPr>
          <p:cNvSpPr/>
          <p:nvPr/>
        </p:nvSpPr>
        <p:spPr>
          <a:xfrm>
            <a:off x="7079593" y="2676636"/>
            <a:ext cx="2808012" cy="92333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/>
          <a:p>
            <a:pPr lvl="0" algn="ctr" defTabSz="457200">
              <a:defRPr/>
            </a:pPr>
            <a:r>
              <a:rPr lang="sr-Latn-ME" sz="6000" b="1" dirty="0">
                <a:solidFill>
                  <a:schemeClr val="bg1"/>
                </a:solidFill>
              </a:rPr>
              <a:t>HVALA!</a:t>
            </a:r>
            <a:endParaRPr lang="en-US" sz="6000" b="1" dirty="0">
              <a:solidFill>
                <a:schemeClr val="bg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9993FA-E4E2-4DAA-93A5-45FB43921F45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3275B3D2-9578-42D1-AAC4-DD00327B8F41}"/>
              </a:ext>
            </a:extLst>
          </p:cNvPr>
          <p:cNvSpPr/>
          <p:nvPr/>
        </p:nvSpPr>
        <p:spPr>
          <a:xfrm>
            <a:off x="0" y="0"/>
            <a:ext cx="401013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algn="just"/>
            <a:endParaRPr lang="sr-Latn-ME" sz="1200" b="1" dirty="0">
              <a:solidFill>
                <a:srgbClr val="6DA0A5"/>
              </a:solidFill>
            </a:endParaRPr>
          </a:p>
          <a:p>
            <a:pPr marL="93663" algn="just">
              <a:tabLst>
                <a:tab pos="3589338" algn="l"/>
              </a:tabLst>
            </a:pPr>
            <a:r>
              <a:rPr lang="vi-VN" sz="1200" b="1" dirty="0">
                <a:solidFill>
                  <a:srgbClr val="6DA0A5"/>
                </a:solidFill>
              </a:rPr>
              <a:t>Omladinska fikcija bez riječi je projekat koji je nastao iz ideje Međunarodnog omladinskog festivala nijemog filma za mlade, a koji je finansijski podržala </a:t>
            </a:r>
            <a:r>
              <a:rPr lang="vi-VN" sz="1200" b="1" dirty="0">
                <a:solidFill>
                  <a:schemeClr val="tx2"/>
                </a:solidFill>
              </a:rPr>
              <a:t>Ambasada SAD u Podgorici</a:t>
            </a:r>
            <a:r>
              <a:rPr lang="vi-VN" sz="1200" b="1" dirty="0">
                <a:solidFill>
                  <a:srgbClr val="6DA0A5"/>
                </a:solidFill>
              </a:rPr>
              <a:t>. Svrha projekta jeste da se promoviše koncept nijemog filma, kao univerzalnog alata za komunikaciju. </a:t>
            </a:r>
            <a:endParaRPr lang="en-US" sz="1200" b="1" dirty="0">
              <a:solidFill>
                <a:srgbClr val="6DA0A5"/>
              </a:solidFill>
            </a:endParaRPr>
          </a:p>
          <a:p>
            <a:pPr marL="93663" algn="just">
              <a:tabLst>
                <a:tab pos="3589338" algn="l"/>
              </a:tabLst>
            </a:pPr>
            <a:r>
              <a:rPr lang="en-US" sz="1200" b="1" dirty="0" err="1">
                <a:solidFill>
                  <a:srgbClr val="6DA0A5"/>
                </a:solidFill>
              </a:rPr>
              <a:t>Ovaj</a:t>
            </a:r>
            <a:r>
              <a:rPr lang="en-US" sz="1200" b="1" dirty="0">
                <a:solidFill>
                  <a:srgbClr val="6DA0A5"/>
                </a:solidFill>
              </a:rPr>
              <a:t> </a:t>
            </a:r>
            <a:r>
              <a:rPr lang="en-US" sz="1200" b="1" dirty="0" err="1">
                <a:solidFill>
                  <a:srgbClr val="6DA0A5"/>
                </a:solidFill>
              </a:rPr>
              <a:t>projekat</a:t>
            </a:r>
            <a:r>
              <a:rPr lang="en-US" sz="1200" b="1" dirty="0">
                <a:solidFill>
                  <a:srgbClr val="6DA0A5"/>
                </a:solidFill>
              </a:rPr>
              <a:t> je </a:t>
            </a:r>
            <a:r>
              <a:rPr lang="en-US" sz="1200" b="1" dirty="0" err="1">
                <a:solidFill>
                  <a:srgbClr val="6DA0A5"/>
                </a:solidFill>
              </a:rPr>
              <a:t>otvorio</a:t>
            </a:r>
            <a:r>
              <a:rPr lang="en-US" sz="1200" b="1" dirty="0">
                <a:solidFill>
                  <a:srgbClr val="6DA0A5"/>
                </a:solidFill>
              </a:rPr>
              <a:t> </a:t>
            </a:r>
            <a:r>
              <a:rPr lang="en-US" sz="1200" b="1" dirty="0" err="1">
                <a:solidFill>
                  <a:srgbClr val="6DA0A5"/>
                </a:solidFill>
              </a:rPr>
              <a:t>vrata</a:t>
            </a:r>
            <a:r>
              <a:rPr lang="en-US" sz="1200" b="1" dirty="0">
                <a:solidFill>
                  <a:srgbClr val="6DA0A5"/>
                </a:solidFill>
              </a:rPr>
              <a:t> Me</a:t>
            </a:r>
            <a:r>
              <a:rPr lang="sr-Latn-ME" sz="1200" b="1" dirty="0">
                <a:solidFill>
                  <a:srgbClr val="6DA0A5"/>
                </a:solidFill>
              </a:rPr>
              <a:t>đunarodnog festivala nijemog filma </a:t>
            </a:r>
            <a:r>
              <a:rPr lang="en-US" sz="1200" b="1" dirty="0" err="1">
                <a:solidFill>
                  <a:srgbClr val="6DA0A5"/>
                </a:solidFill>
              </a:rPr>
              <a:t>crnogorskoj</a:t>
            </a:r>
            <a:r>
              <a:rPr lang="en-US" sz="1200" b="1" dirty="0">
                <a:solidFill>
                  <a:srgbClr val="6DA0A5"/>
                </a:solidFill>
              </a:rPr>
              <a:t> </a:t>
            </a:r>
            <a:r>
              <a:rPr lang="en-US" sz="1200" b="1" dirty="0" err="1">
                <a:solidFill>
                  <a:srgbClr val="6DA0A5"/>
                </a:solidFill>
              </a:rPr>
              <a:t>omladini</a:t>
            </a:r>
            <a:r>
              <a:rPr lang="sr-Latn-ME" sz="1200" b="1" dirty="0">
                <a:solidFill>
                  <a:srgbClr val="6DA0A5"/>
                </a:solidFill>
              </a:rPr>
              <a:t>.</a:t>
            </a:r>
          </a:p>
          <a:p>
            <a:pPr marL="93663" algn="just">
              <a:tabLst>
                <a:tab pos="3589338" algn="l"/>
              </a:tabLst>
            </a:pPr>
            <a:r>
              <a:rPr lang="sr-Latn-ME" sz="1200" b="1" dirty="0">
                <a:solidFill>
                  <a:srgbClr val="6DA0A5"/>
                </a:solidFill>
              </a:rPr>
              <a:t>Više informacija možete naći na sajtu </a:t>
            </a:r>
            <a:r>
              <a:rPr lang="sr-Latn-ME" sz="1200" b="1" dirty="0">
                <a:solidFill>
                  <a:srgbClr val="6DA0A5"/>
                </a:solidFill>
                <a:hlinkClick r:id="rId4"/>
              </a:rPr>
              <a:t>www.forum</a:t>
            </a:r>
            <a:r>
              <a:rPr lang="en-US" sz="1200" b="1" dirty="0">
                <a:solidFill>
                  <a:srgbClr val="6DA0A5"/>
                </a:solidFill>
                <a:hlinkClick r:id="rId4"/>
              </a:rPr>
              <a:t>-mne.com</a:t>
            </a:r>
            <a:r>
              <a:rPr lang="en-US" sz="1200" b="1" dirty="0">
                <a:solidFill>
                  <a:srgbClr val="6DA0A5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2407774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Custom 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FB677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8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1748</TotalTime>
  <Words>558</Words>
  <Application>Microsoft Office PowerPoint</Application>
  <PresentationFormat>Widescreen</PresentationFormat>
  <Paragraphs>102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Segoe UI</vt:lpstr>
      <vt:lpstr>Office Theme</vt:lpstr>
      <vt:lpstr>PowerPoint Presentation</vt:lpstr>
      <vt:lpstr>2010. godina Portland, SAD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red anto</dc:creator>
  <cp:lastModifiedBy>Jelena Fuštić</cp:lastModifiedBy>
  <cp:revision>76</cp:revision>
  <dcterms:created xsi:type="dcterms:W3CDTF">2019-08-22T02:30:38Z</dcterms:created>
  <dcterms:modified xsi:type="dcterms:W3CDTF">2021-03-29T13:50:38Z</dcterms:modified>
</cp:coreProperties>
</file>